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6" r:id="rId30"/>
  </p:sldIdLst>
  <p:sldSz cx="9144000" cy="6858000" type="screen4x3"/>
  <p:notesSz cx="6858000" cy="9144000"/>
  <p:embeddedFontLst>
    <p:embeddedFont>
      <p:font typeface="Calibri" panose="020F0502020204030204" pitchFamily="34" charset="0"/>
      <p:regular r:id="rId32"/>
      <p:bold r:id="rId33"/>
      <p:italic r:id="rId34"/>
      <p:boldItalic r:id="rId35"/>
    </p:embeddedFont>
    <p:embeddedFont>
      <p:font typeface="Nixie One" panose="020B0604020202020204" charset="0"/>
      <p:regular r:id="rId36"/>
    </p:embeddedFont>
    <p:embeddedFont>
      <p:font typeface="Raleway"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47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 name="Google Shape;2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Hello everyone, we’re group 11.</a:t>
            </a:r>
            <a:endParaRPr/>
          </a:p>
          <a:p>
            <a:pPr marL="0" lvl="0" indent="0" algn="l" rtl="0">
              <a:lnSpc>
                <a:spcPct val="100000"/>
              </a:lnSpc>
              <a:spcBef>
                <a:spcPts val="0"/>
              </a:spcBef>
              <a:spcAft>
                <a:spcPts val="0"/>
              </a:spcAft>
              <a:buSzPts val="1400"/>
              <a:buNone/>
            </a:pPr>
            <a:r>
              <a:rPr lang="en-GB"/>
              <a:t>In our team, we get Anand, Taksh, Sonic, Vidish.</a:t>
            </a:r>
            <a:endParaRPr/>
          </a:p>
          <a:p>
            <a:pPr marL="0" lvl="0" indent="0" algn="l" rtl="0">
              <a:lnSpc>
                <a:spcPct val="100000"/>
              </a:lnSpc>
              <a:spcBef>
                <a:spcPts val="0"/>
              </a:spcBef>
              <a:spcAft>
                <a:spcPts val="0"/>
              </a:spcAft>
              <a:buSzPts val="1400"/>
              <a:buNone/>
            </a:pPr>
            <a:r>
              <a:rPr lang="en-GB"/>
              <a:t>It will be our honor to present you guys a newly released product Trip @us</a:t>
            </a:r>
            <a:endParaRPr/>
          </a:p>
          <a:p>
            <a:pPr marL="0" lvl="0" indent="0" algn="l" rtl="0">
              <a:lnSpc>
                <a:spcPct val="100000"/>
              </a:lnSpc>
              <a:spcBef>
                <a:spcPts val="0"/>
              </a:spcBef>
              <a:spcAft>
                <a:spcPts val="0"/>
              </a:spcAft>
              <a:buSzPts val="1400"/>
              <a:buNone/>
            </a:pPr>
            <a:r>
              <a:rPr lang="en-GB"/>
              <a:t>Here we go to the next slide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35450d15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835450d15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Trip@Us has a simple and intuitive user interface that uses search &amp; optimization techniques to help tourists plan their trip in Singapore. At our welcome page, tourists can spot two features of our planner - Book my hotel and plan my trip. Book my hotel is a smart hotel recommender system that uses heuristic to traverse search space whilst plan my trip curates a customised itinerary based on a hybrid reasoning system that combines Greedy BFS  search with Genetic Algorithm. Let’s look at each of these features in more detail.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35450d152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g835450d152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The book my hotel feature takes user’s preference for travelling to certain sightseeing attractions, plots the coordinates on the map and then encompasses a rectangular search space around it. The search space is then gridded into smaller nodes and each node is evaluated based on distance and preference of these sightseeing locations. Once the optimum node is computed, it uses a rule based system to recommends nearby hotels that both meet price and rating requirements of our tourist. In the next slide, you can see this algorithm in action: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838f0e186c_1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g838f0e186c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And walla, you have got an awesome hotel that optimises the travelling time to each of your sight seeing locations,  significantly reduces your planning time </a:t>
            </a:r>
            <a:r>
              <a:rPr lang="en-GB">
                <a:solidFill>
                  <a:schemeClr val="dk1"/>
                </a:solidFill>
              </a:rPr>
              <a:t>meets all your requirements</a:t>
            </a:r>
            <a:r>
              <a:rPr lang="en-GB"/>
              <a:t>. But wait, we have only reached half-way, we still need to plan your trip and this brings us to the next feature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838f0e186c_1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838f0e186c_1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Our plan my trip feature uses hybrid reasoning systems that combines Greedy BFS search with GA. Tourist’s are required to specify their places to sightsee and the no of locations they would like to visit per day with the latter being used as a hard constraint. Greedy BFS search tree is charted by the various combinations in which tourists can visit these places. So for example, if there are 12 locations and 4 locations/day is the hard constraint, then on day 1 there will be 495 combinations to choose from, day2 there will be 70 and on the last day we will be left with only 1. The start state is defined as a matrix of 0 with one row and columns representing no. of locations to visit. So, State 0 represents a location not visited and therefore at start state it is a matrix of 0’s and you have not visited any of the locations. End state is marked by a matrix of 1 with all places visited.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838f0e186c_1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838f0e186c_1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GB"/>
              <a:t>While the various combinations act as branches of the tree, Genetic algorithm is used to permute through the combination and feedback the optimised fitness function for the specific combination. The heuristic value is then used by the greedy BFS search to traverse through the space and proceed with the maximum fitness value. Once the entire depth of the tree is covered, a unique curated itinerary for each day is created that aims to minimize the total travelling distance. As this task is computationally intensive, our  application uses asynchronous task processing and emails the curated itinerary to the end user.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37a10445a_1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837a10445a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GB"/>
              <a:t>The itinerary comprises of a day by day segregation of the places to visit as well as the chronological order in which to visit them so that you can spend maximum time at sightseeing location.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838690ba39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838690ba39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GB"/>
              <a:t>This is how we have used the combinations of the greedy best first search and the permutations from GA to find the optimum itinerary for you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838f0e186c_1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g838f0e186c_1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GB"/>
              <a:t>Our application data flow diagram is divided into 4 part first of which is the client interface for our tourist’s to interact with the system. Our trip@us application interface consists of the API backend with an event listener and a message broker for triggering our core backend services. The backend services are connected to our curated database system for hotel and sightseeing attractions in Singapore as well as to the google API to obtain the geopositional coordinates.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35450d152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g835450d152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So far, we have helped our users with book their hotels and plan their itineraries allowing them to spend more time at the location. However, there is an opportunity for us to create a ConceptNet semantic ontology for similar sightseeing locations and use a rule based system to detect user preferences and provide smart recommendations to them. For example, if user prefers 50% or more natural places, then the semantic ontology could be used to recommend similar places.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838f0e186c_1_8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g838f0e186c_1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Finally in our version 2 enhancements, we would be developing an in-house machine learning based voice enabled command system that allows users to verbally communicate with our system. So to conclude,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g837a10445a_1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 name="Google Shape;31;g837a10445a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Now, imagine yourself as a tourist who don’t know anything about Singapore.</a:t>
            </a:r>
            <a:endParaRPr/>
          </a:p>
          <a:p>
            <a:pPr marL="0" lvl="0" indent="0" algn="l" rtl="0">
              <a:lnSpc>
                <a:spcPct val="100000"/>
              </a:lnSpc>
              <a:spcBef>
                <a:spcPts val="0"/>
              </a:spcBef>
              <a:spcAft>
                <a:spcPts val="0"/>
              </a:spcAft>
              <a:buSzPts val="1400"/>
              <a:buNone/>
            </a:pPr>
            <a:r>
              <a:rPr lang="en-GB"/>
              <a:t>You just do your research online and found there are so many places to visit in Singapore.</a:t>
            </a:r>
            <a:endParaRPr/>
          </a:p>
          <a:p>
            <a:pPr marL="0" lvl="0" indent="0" algn="l" rtl="0">
              <a:lnSpc>
                <a:spcPct val="100000"/>
              </a:lnSpc>
              <a:spcBef>
                <a:spcPts val="0"/>
              </a:spcBef>
              <a:spcAft>
                <a:spcPts val="0"/>
              </a:spcAft>
              <a:buSzPts val="1400"/>
              <a:buNone/>
            </a:pPr>
            <a:r>
              <a:rPr lang="en-GB"/>
              <a:t>However, you don’t know what is the perfect location of your hotel and you also don’t know how to plan your itinerary</a:t>
            </a:r>
            <a:endParaRPr/>
          </a:p>
          <a:p>
            <a:pPr marL="0" lvl="0" indent="0" algn="l" rtl="0">
              <a:lnSpc>
                <a:spcPct val="100000"/>
              </a:lnSpc>
              <a:spcBef>
                <a:spcPts val="0"/>
              </a:spcBef>
              <a:spcAft>
                <a:spcPts val="0"/>
              </a:spcAft>
              <a:buSzPts val="1400"/>
              <a:buNone/>
            </a:pPr>
            <a:r>
              <a:rPr lang="en-GB"/>
              <a:t>In next slides, we did some market research and would like to present you some market intel.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Trip@Us is your friendly trip recommender system that follows you throughout the journey of planning from booking a hotel to planning a trip. The 12 hrs or more of painful planning is reduced to less than 30 mins of smart recommendation systems with further benefits derived from reduced travelling time. With this I would like to wish you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781dfb74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7781dfb74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Finally in our version 2 enhancements, we would be developing an in-house machine learning based voice enabled command system that allows users to verbally communicate with our system. So to conclude,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35450d152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g835450d152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We are using a Brute force search algorithm that traverses the search space by computing the euclidean distance to each of the sightseeing locations and an assigned weight from user preferences. The node with the least overall node score in terms of distance is the optimised node and hotels nearby meeting both price and rating requirements are recommended.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838f0e186c_1_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g838f0e186c_1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GB"/>
              <a:t>Due to the computational intensity of Plan my trip feature, asynchronous task processing with redis message brokerage service and djangoq workers is used to execute requests in parallel thus making our application scalable. While the book my hotel feature provides instantaneous results directly displayed to our tourists.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7781dfb745_1_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g7781dfb745_1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GB"/>
              <a:t>Due to the computational intensity of Plan my trip feature, asynchronous task processing with redis message brokerage service and djangoq workers is used to execute requests in parallel thus making our application scalable. While the book my hotel feature provides instantaneous results directly displayed to our tourists.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7781dfb745_1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7781dfb745_1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Our plan my trip feature uses hybrid reasoning systems that combines Greedy BFS search with GA. Tourist’s are required to specify their places to sightsee and the no of locations they would like to visit per day with the latter being used as a hard constraint. Greedy BFS search tree is charted by the various combinations in which tourists can visit these places. So for example, if there are 12 locations and 4 locations/day is the hard constraint, then on day 1 there will be 495 combinations to choose from, day2 there will be 70 and on the last day we will be left with only 1. The start state is defined as a matrix of 0 with one row and columns representing no. of locations to visit. So, State 0 represents a location not visited and therefore at start state it is a matrix of 0’s and you have not visited any of the locations. End state is marked by a matrix of 1 with all places visited.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7781dfb745_1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g7781dfb745_1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Our plan my trip feature uses hybrid reasoning systems that combines Greedy BFS search with GA. Tourist’s are required to specify their places to sightsee and the no of locations they would like to visit per day with the latter being used as a hard constraint. Greedy BFS search tree is charted by the various combinations in which tourists can visit these places. So for example, if there are 12 locations and 4 locations/day is the hard constraint, then on day 1 there will be 495 combinations to choose from, day2 there will be 70 and on the last day we will be left with only 1. The start state is defined as a matrix of 0 with one row and columns representing no. of locations to visit. So, State 0 represents a location not visited and therefore at start state it is a matrix of 0’s and you have not visited any of the locations. End state is marked by a matrix of 1 with all places visited.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7781dfb745_1_10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7781dfb745_1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Our plan my trip feature uses hybrid reasoning systems that combines Greedy BFS search with GA. Tourist’s are required to specify their places to sightsee and the no of locations they would like to visit per day with the latter being used as a hard constraint. Greedy BFS search tree is charted by the various combinations in which tourists can visit these places. So for example, if there are 12 locations and 4 locations/day is the hard constraint, then on day 1 there will be 495 combinations to choose from, day2 there will be 70 and on the last day we will be left with only 1. The start state is defined as a matrix of 0 with one row and columns representing no. of locations to visit. So, State 0 represents a location not visited and therefore at start state it is a matrix of 0’s and you have not visited any of the locations. End state is marked by a matrix of 1 with all places visited.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 name="Google Shape;2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Hello everyone, we’re group 11.</a:t>
            </a:r>
            <a:endParaRPr/>
          </a:p>
          <a:p>
            <a:pPr marL="0" lvl="0" indent="0" algn="l" rtl="0">
              <a:lnSpc>
                <a:spcPct val="100000"/>
              </a:lnSpc>
              <a:spcBef>
                <a:spcPts val="0"/>
              </a:spcBef>
              <a:spcAft>
                <a:spcPts val="0"/>
              </a:spcAft>
              <a:buSzPts val="1400"/>
              <a:buNone/>
            </a:pPr>
            <a:r>
              <a:rPr lang="en-GB"/>
              <a:t>In our team, we get Anand, Taksh, Sonic, Vidish.</a:t>
            </a:r>
            <a:endParaRPr/>
          </a:p>
          <a:p>
            <a:pPr marL="0" lvl="0" indent="0" algn="l" rtl="0">
              <a:lnSpc>
                <a:spcPct val="100000"/>
              </a:lnSpc>
              <a:spcBef>
                <a:spcPts val="0"/>
              </a:spcBef>
              <a:spcAft>
                <a:spcPts val="0"/>
              </a:spcAft>
              <a:buSzPts val="1400"/>
              <a:buNone/>
            </a:pPr>
            <a:r>
              <a:rPr lang="en-GB"/>
              <a:t>It will be our honor to present you guys a newly released product Trip @us</a:t>
            </a:r>
            <a:endParaRPr/>
          </a:p>
          <a:p>
            <a:pPr marL="0" lvl="0" indent="0" algn="l" rtl="0">
              <a:lnSpc>
                <a:spcPct val="100000"/>
              </a:lnSpc>
              <a:spcBef>
                <a:spcPts val="0"/>
              </a:spcBef>
              <a:spcAft>
                <a:spcPts val="0"/>
              </a:spcAft>
              <a:buSzPts val="1400"/>
              <a:buNone/>
            </a:pPr>
            <a:r>
              <a:rPr lang="en-GB"/>
              <a:t>Here we go to the next slide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480507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
        <p:cNvGrpSpPr/>
        <p:nvPr/>
      </p:nvGrpSpPr>
      <p:grpSpPr>
        <a:xfrm>
          <a:off x="0" y="0"/>
          <a:ext cx="0" cy="0"/>
          <a:chOff x="0" y="0"/>
          <a:chExt cx="0" cy="0"/>
        </a:xfrm>
      </p:grpSpPr>
      <p:sp>
        <p:nvSpPr>
          <p:cNvPr id="42" name="Google Shape;42;g8332f8be95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 name="Google Shape;43;g8332f8be95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Let’s talk about the pain point. Do you know that how many time do people spend on planning?</a:t>
            </a:r>
            <a:endParaRPr/>
          </a:p>
          <a:p>
            <a:pPr marL="0" lvl="0" indent="0" algn="l" rtl="0">
              <a:lnSpc>
                <a:spcPct val="100000"/>
              </a:lnSpc>
              <a:spcBef>
                <a:spcPts val="0"/>
              </a:spcBef>
              <a:spcAft>
                <a:spcPts val="0"/>
              </a:spcAft>
              <a:buSzPts val="1400"/>
              <a:buNone/>
            </a:pPr>
            <a:r>
              <a:rPr lang="en-GB"/>
              <a:t>In general, it takes 12 hours to plan your hotel and itinerary</a:t>
            </a:r>
            <a:endParaRPr/>
          </a:p>
          <a:p>
            <a:pPr marL="0" lvl="0" indent="0" algn="l" rtl="0">
              <a:lnSpc>
                <a:spcPct val="100000"/>
              </a:lnSpc>
              <a:spcBef>
                <a:spcPts val="0"/>
              </a:spcBef>
              <a:spcAft>
                <a:spcPts val="0"/>
              </a:spcAft>
              <a:buSzPts val="1400"/>
              <a:buNone/>
            </a:pPr>
            <a:r>
              <a:rPr lang="en-GB"/>
              <a:t>Follow by next slides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8332f8be95_1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 name="Google Shape;51;g8332f8be95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We can totally understand why people hate planning a trip.</a:t>
            </a:r>
            <a:endParaRPr/>
          </a:p>
          <a:p>
            <a:pPr marL="0" lvl="0" indent="0" algn="l" rtl="0">
              <a:lnSpc>
                <a:spcPct val="100000"/>
              </a:lnSpc>
              <a:spcBef>
                <a:spcPts val="0"/>
              </a:spcBef>
              <a:spcAft>
                <a:spcPts val="0"/>
              </a:spcAft>
              <a:buSzPts val="1400"/>
              <a:buNone/>
            </a:pPr>
            <a:r>
              <a:rPr lang="en-GB"/>
              <a:t>Let’s go to the next sides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332f8be95_1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g8332f8be95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GB" sz="1200"/>
              <a:t>Planning a trip, first thing you need to do is decide a hotel!</a:t>
            </a:r>
            <a:endParaRPr sz="1200"/>
          </a:p>
          <a:p>
            <a:pPr marL="0" lvl="0" indent="0" algn="l" rtl="0">
              <a:spcBef>
                <a:spcPts val="0"/>
              </a:spcBef>
              <a:spcAft>
                <a:spcPts val="0"/>
              </a:spcAft>
              <a:buClr>
                <a:schemeClr val="dk1"/>
              </a:buClr>
              <a:buFont typeface="Arial"/>
              <a:buNone/>
            </a:pPr>
            <a:r>
              <a:rPr lang="en-GB" sz="1200"/>
              <a:t>Right hand side, you can see that Price and Location are the most important criteria.</a:t>
            </a:r>
            <a:endParaRPr sz="1200"/>
          </a:p>
          <a:p>
            <a:pPr marL="0" lvl="0" indent="0" algn="l" rtl="0">
              <a:spcBef>
                <a:spcPts val="0"/>
              </a:spcBef>
              <a:spcAft>
                <a:spcPts val="0"/>
              </a:spcAft>
              <a:buClr>
                <a:schemeClr val="dk1"/>
              </a:buClr>
              <a:buFont typeface="Arial"/>
              <a:buNone/>
            </a:pPr>
            <a:r>
              <a:rPr lang="en-GB" sz="1200"/>
              <a:t>However, when you go to Agoda to find a hotel; here comes a long list of hotel and you will be so lost; you don’t know which hotel to choose.</a:t>
            </a:r>
            <a:endParaRPr sz="1200"/>
          </a:p>
          <a:p>
            <a:pPr marL="0" lvl="0" indent="0" algn="l" rtl="0">
              <a:spcBef>
                <a:spcPts val="0"/>
              </a:spcBef>
              <a:spcAft>
                <a:spcPts val="0"/>
              </a:spcAft>
              <a:buClr>
                <a:schemeClr val="dk1"/>
              </a:buClr>
              <a:buFont typeface="Arial"/>
              <a:buNone/>
            </a:pPr>
            <a:r>
              <a:rPr lang="en-GB" sz="1200"/>
              <a:t>Follow by the next side</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8332f8be95_1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g8332f8be95_1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Right after, you decide which hotel to stay. You will still need to decide your itinerary.</a:t>
            </a:r>
            <a:endParaRPr/>
          </a:p>
          <a:p>
            <a:pPr marL="0" lvl="0" indent="0" algn="l" rtl="0">
              <a:lnSpc>
                <a:spcPct val="100000"/>
              </a:lnSpc>
              <a:spcBef>
                <a:spcPts val="0"/>
              </a:spcBef>
              <a:spcAft>
                <a:spcPts val="0"/>
              </a:spcAft>
              <a:buSzPts val="1400"/>
              <a:buNone/>
            </a:pPr>
            <a:r>
              <a:rPr lang="en-GB"/>
              <a:t>We can see from the pie chart on the left, nowadays people tend to plan the itinerary by themselves.</a:t>
            </a:r>
            <a:endParaRPr/>
          </a:p>
          <a:p>
            <a:pPr marL="0" lvl="0" indent="0" algn="l" rtl="0">
              <a:lnSpc>
                <a:spcPct val="100000"/>
              </a:lnSpc>
              <a:spcBef>
                <a:spcPts val="0"/>
              </a:spcBef>
              <a:spcAft>
                <a:spcPts val="0"/>
              </a:spcAft>
              <a:buSzPts val="1400"/>
              <a:buNone/>
            </a:pPr>
            <a:r>
              <a:rPr lang="en-GB"/>
              <a:t>But there are so many places to visit in Singapore, how to plan the perfect itinerary?</a:t>
            </a:r>
            <a:endParaRPr/>
          </a:p>
          <a:p>
            <a:pPr marL="0" lvl="0" indent="0" algn="l" rtl="0">
              <a:lnSpc>
                <a:spcPct val="100000"/>
              </a:lnSpc>
              <a:spcBef>
                <a:spcPts val="0"/>
              </a:spcBef>
              <a:spcAft>
                <a:spcPts val="0"/>
              </a:spcAft>
              <a:buSzPts val="1400"/>
              <a:buNone/>
            </a:pPr>
            <a:r>
              <a:rPr lang="en-GB"/>
              <a:t>Hotel and Itinerary are the most critical pain point in the market.</a:t>
            </a:r>
            <a:endParaRPr/>
          </a:p>
          <a:p>
            <a:pPr marL="0" lvl="0" indent="0" algn="l" rtl="0">
              <a:lnSpc>
                <a:spcPct val="100000"/>
              </a:lnSpc>
              <a:spcBef>
                <a:spcPts val="0"/>
              </a:spcBef>
              <a:spcAft>
                <a:spcPts val="0"/>
              </a:spcAft>
              <a:buSzPts val="1400"/>
              <a:buNone/>
            </a:pPr>
            <a:r>
              <a:rPr lang="en-GB"/>
              <a:t>Let’s move on to the next slide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7111d03b1d_5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7111d03b1d_5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On the left, it’s the tourist amount</a:t>
            </a:r>
            <a:endParaRPr/>
          </a:p>
          <a:p>
            <a:pPr marL="0" lvl="0" indent="0" algn="l" rtl="0">
              <a:lnSpc>
                <a:spcPct val="100000"/>
              </a:lnSpc>
              <a:spcBef>
                <a:spcPts val="0"/>
              </a:spcBef>
              <a:spcAft>
                <a:spcPts val="0"/>
              </a:spcAft>
              <a:buSzPts val="1400"/>
              <a:buNone/>
            </a:pPr>
            <a:r>
              <a:rPr lang="en-GB"/>
              <a:t>On the right, it’s the </a:t>
            </a:r>
            <a:r>
              <a:rPr lang="en-GB">
                <a:solidFill>
                  <a:schemeClr val="dk1"/>
                </a:solidFill>
              </a:rPr>
              <a:t>value of </a:t>
            </a:r>
            <a:r>
              <a:rPr lang="en-GB"/>
              <a:t>tourism industry </a:t>
            </a:r>
            <a:endParaRPr/>
          </a:p>
          <a:p>
            <a:pPr marL="0" lvl="0" indent="0" algn="l" rtl="0">
              <a:lnSpc>
                <a:spcPct val="100000"/>
              </a:lnSpc>
              <a:spcBef>
                <a:spcPts val="0"/>
              </a:spcBef>
              <a:spcAft>
                <a:spcPts val="0"/>
              </a:spcAft>
              <a:buSzPts val="1400"/>
              <a:buNone/>
            </a:pPr>
            <a:r>
              <a:rPr lang="en-GB"/>
              <a:t>We can see from the slide, it’s increasing year by year</a:t>
            </a:r>
            <a:endParaRPr/>
          </a:p>
          <a:p>
            <a:pPr marL="0" lvl="0" indent="0" algn="l" rtl="0">
              <a:lnSpc>
                <a:spcPct val="100000"/>
              </a:lnSpc>
              <a:spcBef>
                <a:spcPts val="0"/>
              </a:spcBef>
              <a:spcAft>
                <a:spcPts val="0"/>
              </a:spcAft>
              <a:buSzPts val="1400"/>
              <a:buNone/>
            </a:pPr>
            <a:r>
              <a:rPr lang="en-GB"/>
              <a:t>Let’s go to the next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 name="Google Shape;8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Let’s evaluate current product in the market</a:t>
            </a:r>
            <a:endParaRPr/>
          </a:p>
          <a:p>
            <a:pPr marL="0" lvl="0" indent="0" algn="l" rtl="0">
              <a:lnSpc>
                <a:spcPct val="100000"/>
              </a:lnSpc>
              <a:spcBef>
                <a:spcPts val="0"/>
              </a:spcBef>
              <a:spcAft>
                <a:spcPts val="0"/>
              </a:spcAft>
              <a:buSzPts val="1400"/>
              <a:buNone/>
            </a:pPr>
            <a:r>
              <a:rPr lang="en-GB"/>
              <a:t>Even though you can find a hotel in Agoda and Booking.com</a:t>
            </a:r>
            <a:endParaRPr/>
          </a:p>
          <a:p>
            <a:pPr marL="0" lvl="0" indent="0" algn="l" rtl="0">
              <a:lnSpc>
                <a:spcPct val="100000"/>
              </a:lnSpc>
              <a:spcBef>
                <a:spcPts val="0"/>
              </a:spcBef>
              <a:spcAft>
                <a:spcPts val="0"/>
              </a:spcAft>
              <a:buSzPts val="1400"/>
              <a:buNone/>
            </a:pPr>
            <a:r>
              <a:rPr lang="en-GB"/>
              <a:t>They just provide you a long list of hotel, no </a:t>
            </a:r>
            <a:endParaRPr/>
          </a:p>
          <a:p>
            <a:pPr marL="0" lvl="0" indent="0" algn="l" rtl="0">
              <a:lnSpc>
                <a:spcPct val="100000"/>
              </a:lnSpc>
              <a:spcBef>
                <a:spcPts val="0"/>
              </a:spcBef>
              <a:spcAft>
                <a:spcPts val="0"/>
              </a:spcAft>
              <a:buSzPts val="1400"/>
              <a:buNone/>
            </a:pPr>
            <a:r>
              <a:rPr lang="en-GB"/>
              <a:t>And when we talk about travel agency, there is no flexibility in itinerary</a:t>
            </a:r>
            <a:endParaRPr/>
          </a:p>
          <a:p>
            <a:pPr marL="0" lvl="0" indent="0" algn="l" rtl="0">
              <a:lnSpc>
                <a:spcPct val="100000"/>
              </a:lnSpc>
              <a:spcBef>
                <a:spcPts val="0"/>
              </a:spcBef>
              <a:spcAft>
                <a:spcPts val="0"/>
              </a:spcAft>
              <a:buSzPts val="1400"/>
              <a:buNone/>
            </a:pPr>
            <a:r>
              <a:rPr lang="en-GB"/>
              <a:t>The most important slides in coming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8332f8be95_1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g8332f8be95_1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GB"/>
              <a:t>Our product - Trip at us</a:t>
            </a:r>
            <a:endParaRPr/>
          </a:p>
          <a:p>
            <a:pPr marL="0" lvl="0" indent="0" algn="l" rtl="0">
              <a:lnSpc>
                <a:spcPct val="100000"/>
              </a:lnSpc>
              <a:spcBef>
                <a:spcPts val="0"/>
              </a:spcBef>
              <a:spcAft>
                <a:spcPts val="0"/>
              </a:spcAft>
              <a:buSzPts val="1400"/>
              <a:buNone/>
            </a:pPr>
            <a:r>
              <a:rPr lang="en-GB"/>
              <a:t>Help you to reduce the planning time from 12 hours to only 30 minutes. </a:t>
            </a:r>
            <a:endParaRPr/>
          </a:p>
          <a:p>
            <a:pPr marL="0" lvl="0" indent="0" algn="l" rtl="0">
              <a:lnSpc>
                <a:spcPct val="100000"/>
              </a:lnSpc>
              <a:spcBef>
                <a:spcPts val="0"/>
              </a:spcBef>
              <a:spcAft>
                <a:spcPts val="0"/>
              </a:spcAft>
              <a:buSzPts val="1400"/>
              <a:buNone/>
            </a:pPr>
            <a:r>
              <a:rPr lang="en-GB"/>
              <a:t>Just a few clicks you will have your dream hotel in perfect location also a perfect intinerary for you</a:t>
            </a:r>
            <a:endParaRPr/>
          </a:p>
          <a:p>
            <a:pPr marL="0" lvl="0" indent="0" algn="l" rtl="0">
              <a:lnSpc>
                <a:spcPct val="100000"/>
              </a:lnSpc>
              <a:spcBef>
                <a:spcPts val="0"/>
              </a:spcBef>
              <a:spcAft>
                <a:spcPts val="0"/>
              </a:spcAft>
              <a:buSzPts val="1400"/>
              <a:buNone/>
            </a:pPr>
            <a:r>
              <a:rPr lang="en-GB"/>
              <a:t>Let me hang over to my teammates - Vidish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19900" y="3867025"/>
            <a:ext cx="7047000" cy="15465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rgbClr val="222222"/>
              </a:buClr>
              <a:buSzPts val="6000"/>
              <a:buNone/>
              <a:defRPr sz="6000">
                <a:solidFill>
                  <a:srgbClr val="222222"/>
                </a:solidFill>
                <a:highlight>
                  <a:srgbClr val="B0E0E6"/>
                </a:highlight>
              </a:defRPr>
            </a:lvl1pPr>
            <a:lvl2pPr lvl="1" algn="l">
              <a:lnSpc>
                <a:spcPct val="115000"/>
              </a:lnSpc>
              <a:spcBef>
                <a:spcPts val="0"/>
              </a:spcBef>
              <a:spcAft>
                <a:spcPts val="0"/>
              </a:spcAft>
              <a:buClr>
                <a:srgbClr val="222222"/>
              </a:buClr>
              <a:buSzPts val="6000"/>
              <a:buNone/>
              <a:defRPr sz="6000">
                <a:solidFill>
                  <a:srgbClr val="222222"/>
                </a:solidFill>
                <a:highlight>
                  <a:srgbClr val="B0E0E6"/>
                </a:highlight>
              </a:defRPr>
            </a:lvl2pPr>
            <a:lvl3pPr lvl="2" algn="l">
              <a:lnSpc>
                <a:spcPct val="115000"/>
              </a:lnSpc>
              <a:spcBef>
                <a:spcPts val="0"/>
              </a:spcBef>
              <a:spcAft>
                <a:spcPts val="0"/>
              </a:spcAft>
              <a:buClr>
                <a:srgbClr val="222222"/>
              </a:buClr>
              <a:buSzPts val="6000"/>
              <a:buNone/>
              <a:defRPr sz="6000">
                <a:solidFill>
                  <a:srgbClr val="222222"/>
                </a:solidFill>
                <a:highlight>
                  <a:srgbClr val="B0E0E6"/>
                </a:highlight>
              </a:defRPr>
            </a:lvl3pPr>
            <a:lvl4pPr lvl="3" algn="l">
              <a:lnSpc>
                <a:spcPct val="115000"/>
              </a:lnSpc>
              <a:spcBef>
                <a:spcPts val="0"/>
              </a:spcBef>
              <a:spcAft>
                <a:spcPts val="0"/>
              </a:spcAft>
              <a:buClr>
                <a:srgbClr val="222222"/>
              </a:buClr>
              <a:buSzPts val="6000"/>
              <a:buNone/>
              <a:defRPr sz="6000">
                <a:solidFill>
                  <a:srgbClr val="222222"/>
                </a:solidFill>
                <a:highlight>
                  <a:srgbClr val="B0E0E6"/>
                </a:highlight>
              </a:defRPr>
            </a:lvl4pPr>
            <a:lvl5pPr lvl="4" algn="l">
              <a:lnSpc>
                <a:spcPct val="115000"/>
              </a:lnSpc>
              <a:spcBef>
                <a:spcPts val="0"/>
              </a:spcBef>
              <a:spcAft>
                <a:spcPts val="0"/>
              </a:spcAft>
              <a:buClr>
                <a:srgbClr val="222222"/>
              </a:buClr>
              <a:buSzPts val="6000"/>
              <a:buNone/>
              <a:defRPr sz="6000">
                <a:solidFill>
                  <a:srgbClr val="222222"/>
                </a:solidFill>
                <a:highlight>
                  <a:srgbClr val="B0E0E6"/>
                </a:highlight>
              </a:defRPr>
            </a:lvl5pPr>
            <a:lvl6pPr lvl="5" algn="l">
              <a:lnSpc>
                <a:spcPct val="115000"/>
              </a:lnSpc>
              <a:spcBef>
                <a:spcPts val="0"/>
              </a:spcBef>
              <a:spcAft>
                <a:spcPts val="0"/>
              </a:spcAft>
              <a:buClr>
                <a:srgbClr val="222222"/>
              </a:buClr>
              <a:buSzPts val="6000"/>
              <a:buNone/>
              <a:defRPr sz="6000">
                <a:solidFill>
                  <a:srgbClr val="222222"/>
                </a:solidFill>
                <a:highlight>
                  <a:srgbClr val="B0E0E6"/>
                </a:highlight>
              </a:defRPr>
            </a:lvl6pPr>
            <a:lvl7pPr lvl="6" algn="l">
              <a:lnSpc>
                <a:spcPct val="115000"/>
              </a:lnSpc>
              <a:spcBef>
                <a:spcPts val="0"/>
              </a:spcBef>
              <a:spcAft>
                <a:spcPts val="0"/>
              </a:spcAft>
              <a:buClr>
                <a:srgbClr val="222222"/>
              </a:buClr>
              <a:buSzPts val="6000"/>
              <a:buNone/>
              <a:defRPr sz="6000">
                <a:solidFill>
                  <a:srgbClr val="222222"/>
                </a:solidFill>
                <a:highlight>
                  <a:srgbClr val="B0E0E6"/>
                </a:highlight>
              </a:defRPr>
            </a:lvl7pPr>
            <a:lvl8pPr lvl="7" algn="l">
              <a:lnSpc>
                <a:spcPct val="115000"/>
              </a:lnSpc>
              <a:spcBef>
                <a:spcPts val="0"/>
              </a:spcBef>
              <a:spcAft>
                <a:spcPts val="0"/>
              </a:spcAft>
              <a:buClr>
                <a:srgbClr val="222222"/>
              </a:buClr>
              <a:buSzPts val="6000"/>
              <a:buNone/>
              <a:defRPr sz="6000">
                <a:solidFill>
                  <a:srgbClr val="222222"/>
                </a:solidFill>
                <a:highlight>
                  <a:srgbClr val="B0E0E6"/>
                </a:highlight>
              </a:defRPr>
            </a:lvl8pPr>
            <a:lvl9pPr lvl="8" algn="l">
              <a:lnSpc>
                <a:spcPct val="115000"/>
              </a:lnSpc>
              <a:spcBef>
                <a:spcPts val="0"/>
              </a:spcBef>
              <a:spcAft>
                <a:spcPts val="0"/>
              </a:spcAft>
              <a:buClr>
                <a:srgbClr val="222222"/>
              </a:buClr>
              <a:buSzPts val="6000"/>
              <a:buNone/>
              <a:defRPr sz="6000">
                <a:solidFill>
                  <a:srgbClr val="222222"/>
                </a:solidFill>
                <a:highlight>
                  <a:srgbClr val="B0E0E6"/>
                </a:high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1"/>
        <p:cNvGrpSpPr/>
        <p:nvPr/>
      </p:nvGrpSpPr>
      <p:grpSpPr>
        <a:xfrm>
          <a:off x="0" y="0"/>
          <a:ext cx="0" cy="0"/>
          <a:chOff x="0" y="0"/>
          <a:chExt cx="0" cy="0"/>
        </a:xfrm>
      </p:grpSpPr>
      <p:sp>
        <p:nvSpPr>
          <p:cNvPr id="12" name="Google Shape;12;p4"/>
          <p:cNvSpPr txBox="1">
            <a:spLocks noGrp="1"/>
          </p:cNvSpPr>
          <p:nvPr>
            <p:ph type="ctrTitle"/>
          </p:nvPr>
        </p:nvSpPr>
        <p:spPr>
          <a:xfrm>
            <a:off x="685800" y="3482725"/>
            <a:ext cx="5625000" cy="15465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Clr>
                <a:srgbClr val="222222"/>
              </a:buClr>
              <a:buSzPts val="4800"/>
              <a:buNone/>
              <a:defRPr sz="4800">
                <a:solidFill>
                  <a:srgbClr val="222222"/>
                </a:solidFill>
                <a:highlight>
                  <a:srgbClr val="B0E0E6"/>
                </a:highlight>
              </a:defRPr>
            </a:lvl1pPr>
            <a:lvl2pPr lvl="1" algn="l">
              <a:lnSpc>
                <a:spcPct val="115000"/>
              </a:lnSpc>
              <a:spcBef>
                <a:spcPts val="0"/>
              </a:spcBef>
              <a:spcAft>
                <a:spcPts val="0"/>
              </a:spcAft>
              <a:buClr>
                <a:srgbClr val="222222"/>
              </a:buClr>
              <a:buSzPts val="4800"/>
              <a:buNone/>
              <a:defRPr sz="4800">
                <a:solidFill>
                  <a:srgbClr val="222222"/>
                </a:solidFill>
                <a:highlight>
                  <a:srgbClr val="B0E0E6"/>
                </a:highlight>
              </a:defRPr>
            </a:lvl2pPr>
            <a:lvl3pPr lvl="2" algn="l">
              <a:lnSpc>
                <a:spcPct val="115000"/>
              </a:lnSpc>
              <a:spcBef>
                <a:spcPts val="0"/>
              </a:spcBef>
              <a:spcAft>
                <a:spcPts val="0"/>
              </a:spcAft>
              <a:buClr>
                <a:srgbClr val="222222"/>
              </a:buClr>
              <a:buSzPts val="4800"/>
              <a:buNone/>
              <a:defRPr sz="4800">
                <a:solidFill>
                  <a:srgbClr val="222222"/>
                </a:solidFill>
                <a:highlight>
                  <a:srgbClr val="B0E0E6"/>
                </a:highlight>
              </a:defRPr>
            </a:lvl3pPr>
            <a:lvl4pPr lvl="3" algn="l">
              <a:lnSpc>
                <a:spcPct val="115000"/>
              </a:lnSpc>
              <a:spcBef>
                <a:spcPts val="0"/>
              </a:spcBef>
              <a:spcAft>
                <a:spcPts val="0"/>
              </a:spcAft>
              <a:buClr>
                <a:srgbClr val="222222"/>
              </a:buClr>
              <a:buSzPts val="4800"/>
              <a:buNone/>
              <a:defRPr sz="4800">
                <a:solidFill>
                  <a:srgbClr val="222222"/>
                </a:solidFill>
                <a:highlight>
                  <a:srgbClr val="B0E0E6"/>
                </a:highlight>
              </a:defRPr>
            </a:lvl4pPr>
            <a:lvl5pPr lvl="4" algn="l">
              <a:lnSpc>
                <a:spcPct val="115000"/>
              </a:lnSpc>
              <a:spcBef>
                <a:spcPts val="0"/>
              </a:spcBef>
              <a:spcAft>
                <a:spcPts val="0"/>
              </a:spcAft>
              <a:buClr>
                <a:srgbClr val="222222"/>
              </a:buClr>
              <a:buSzPts val="4800"/>
              <a:buNone/>
              <a:defRPr sz="4800">
                <a:solidFill>
                  <a:srgbClr val="222222"/>
                </a:solidFill>
                <a:highlight>
                  <a:srgbClr val="B0E0E6"/>
                </a:highlight>
              </a:defRPr>
            </a:lvl5pPr>
            <a:lvl6pPr lvl="5" algn="l">
              <a:lnSpc>
                <a:spcPct val="115000"/>
              </a:lnSpc>
              <a:spcBef>
                <a:spcPts val="0"/>
              </a:spcBef>
              <a:spcAft>
                <a:spcPts val="0"/>
              </a:spcAft>
              <a:buClr>
                <a:srgbClr val="222222"/>
              </a:buClr>
              <a:buSzPts val="4800"/>
              <a:buNone/>
              <a:defRPr sz="4800">
                <a:solidFill>
                  <a:srgbClr val="222222"/>
                </a:solidFill>
                <a:highlight>
                  <a:srgbClr val="B0E0E6"/>
                </a:highlight>
              </a:defRPr>
            </a:lvl6pPr>
            <a:lvl7pPr lvl="6" algn="l">
              <a:lnSpc>
                <a:spcPct val="115000"/>
              </a:lnSpc>
              <a:spcBef>
                <a:spcPts val="0"/>
              </a:spcBef>
              <a:spcAft>
                <a:spcPts val="0"/>
              </a:spcAft>
              <a:buClr>
                <a:srgbClr val="222222"/>
              </a:buClr>
              <a:buSzPts val="4800"/>
              <a:buNone/>
              <a:defRPr sz="4800">
                <a:solidFill>
                  <a:srgbClr val="222222"/>
                </a:solidFill>
                <a:highlight>
                  <a:srgbClr val="B0E0E6"/>
                </a:highlight>
              </a:defRPr>
            </a:lvl7pPr>
            <a:lvl8pPr lvl="7" algn="l">
              <a:lnSpc>
                <a:spcPct val="115000"/>
              </a:lnSpc>
              <a:spcBef>
                <a:spcPts val="0"/>
              </a:spcBef>
              <a:spcAft>
                <a:spcPts val="0"/>
              </a:spcAft>
              <a:buClr>
                <a:srgbClr val="222222"/>
              </a:buClr>
              <a:buSzPts val="4800"/>
              <a:buNone/>
              <a:defRPr sz="4800">
                <a:solidFill>
                  <a:srgbClr val="222222"/>
                </a:solidFill>
                <a:highlight>
                  <a:srgbClr val="B0E0E6"/>
                </a:highlight>
              </a:defRPr>
            </a:lvl8pPr>
            <a:lvl9pPr lvl="8" algn="l">
              <a:lnSpc>
                <a:spcPct val="115000"/>
              </a:lnSpc>
              <a:spcBef>
                <a:spcPts val="0"/>
              </a:spcBef>
              <a:spcAft>
                <a:spcPts val="0"/>
              </a:spcAft>
              <a:buClr>
                <a:srgbClr val="222222"/>
              </a:buClr>
              <a:buSzPts val="4800"/>
              <a:buNone/>
              <a:defRPr sz="4800">
                <a:solidFill>
                  <a:srgbClr val="222222"/>
                </a:solidFill>
                <a:highlight>
                  <a:srgbClr val="B0E0E6"/>
                </a:highlight>
              </a:defRPr>
            </a:lvl9pPr>
          </a:lstStyle>
          <a:p>
            <a:endParaRPr/>
          </a:p>
        </p:txBody>
      </p:sp>
      <p:sp>
        <p:nvSpPr>
          <p:cNvPr id="13" name="Google Shape;13;p4"/>
          <p:cNvSpPr txBox="1">
            <a:spLocks noGrp="1"/>
          </p:cNvSpPr>
          <p:nvPr>
            <p:ph type="subTitle" idx="1"/>
          </p:nvPr>
        </p:nvSpPr>
        <p:spPr>
          <a:xfrm>
            <a:off x="685800" y="5158346"/>
            <a:ext cx="5625000" cy="1046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Font typeface="Nixie One"/>
              <a:buNone/>
              <a:defRPr b="1">
                <a:latin typeface="Nixie One"/>
                <a:ea typeface="Nixie One"/>
                <a:cs typeface="Nixie One"/>
                <a:sym typeface="Nixie One"/>
              </a:defRPr>
            </a:lvl1pPr>
            <a:lvl2pPr lvl="1" algn="l">
              <a:lnSpc>
                <a:spcPct val="100000"/>
              </a:lnSpc>
              <a:spcBef>
                <a:spcPts val="0"/>
              </a:spcBef>
              <a:spcAft>
                <a:spcPts val="0"/>
              </a:spcAft>
              <a:buSzPts val="3000"/>
              <a:buFont typeface="Nixie One"/>
              <a:buNone/>
              <a:defRPr sz="3000" b="1">
                <a:latin typeface="Nixie One"/>
                <a:ea typeface="Nixie One"/>
                <a:cs typeface="Nixie One"/>
                <a:sym typeface="Nixie One"/>
              </a:defRPr>
            </a:lvl2pPr>
            <a:lvl3pPr lvl="2" algn="l">
              <a:lnSpc>
                <a:spcPct val="100000"/>
              </a:lnSpc>
              <a:spcBef>
                <a:spcPts val="0"/>
              </a:spcBef>
              <a:spcAft>
                <a:spcPts val="0"/>
              </a:spcAft>
              <a:buSzPts val="3000"/>
              <a:buFont typeface="Nixie One"/>
              <a:buNone/>
              <a:defRPr sz="3000" b="1">
                <a:latin typeface="Nixie One"/>
                <a:ea typeface="Nixie One"/>
                <a:cs typeface="Nixie One"/>
                <a:sym typeface="Nixie One"/>
              </a:defRPr>
            </a:lvl3pPr>
            <a:lvl4pPr lvl="3" algn="l">
              <a:lnSpc>
                <a:spcPct val="100000"/>
              </a:lnSpc>
              <a:spcBef>
                <a:spcPts val="0"/>
              </a:spcBef>
              <a:spcAft>
                <a:spcPts val="0"/>
              </a:spcAft>
              <a:buSzPts val="3000"/>
              <a:buFont typeface="Nixie One"/>
              <a:buNone/>
              <a:defRPr sz="3000" b="1">
                <a:latin typeface="Nixie One"/>
                <a:ea typeface="Nixie One"/>
                <a:cs typeface="Nixie One"/>
                <a:sym typeface="Nixie One"/>
              </a:defRPr>
            </a:lvl4pPr>
            <a:lvl5pPr lvl="4" algn="l">
              <a:lnSpc>
                <a:spcPct val="100000"/>
              </a:lnSpc>
              <a:spcBef>
                <a:spcPts val="0"/>
              </a:spcBef>
              <a:spcAft>
                <a:spcPts val="0"/>
              </a:spcAft>
              <a:buSzPts val="3000"/>
              <a:buFont typeface="Nixie One"/>
              <a:buNone/>
              <a:defRPr sz="3000" b="1">
                <a:latin typeface="Nixie One"/>
                <a:ea typeface="Nixie One"/>
                <a:cs typeface="Nixie One"/>
                <a:sym typeface="Nixie One"/>
              </a:defRPr>
            </a:lvl5pPr>
            <a:lvl6pPr lvl="5" algn="l">
              <a:lnSpc>
                <a:spcPct val="100000"/>
              </a:lnSpc>
              <a:spcBef>
                <a:spcPts val="0"/>
              </a:spcBef>
              <a:spcAft>
                <a:spcPts val="0"/>
              </a:spcAft>
              <a:buSzPts val="3000"/>
              <a:buFont typeface="Nixie One"/>
              <a:buNone/>
              <a:defRPr sz="3000" b="1">
                <a:latin typeface="Nixie One"/>
                <a:ea typeface="Nixie One"/>
                <a:cs typeface="Nixie One"/>
                <a:sym typeface="Nixie One"/>
              </a:defRPr>
            </a:lvl6pPr>
            <a:lvl7pPr lvl="6" algn="l">
              <a:lnSpc>
                <a:spcPct val="100000"/>
              </a:lnSpc>
              <a:spcBef>
                <a:spcPts val="0"/>
              </a:spcBef>
              <a:spcAft>
                <a:spcPts val="0"/>
              </a:spcAft>
              <a:buSzPts val="3000"/>
              <a:buFont typeface="Nixie One"/>
              <a:buNone/>
              <a:defRPr sz="3000" b="1">
                <a:latin typeface="Nixie One"/>
                <a:ea typeface="Nixie One"/>
                <a:cs typeface="Nixie One"/>
                <a:sym typeface="Nixie One"/>
              </a:defRPr>
            </a:lvl7pPr>
            <a:lvl8pPr lvl="7" algn="l">
              <a:lnSpc>
                <a:spcPct val="100000"/>
              </a:lnSpc>
              <a:spcBef>
                <a:spcPts val="0"/>
              </a:spcBef>
              <a:spcAft>
                <a:spcPts val="0"/>
              </a:spcAft>
              <a:buSzPts val="3000"/>
              <a:buFont typeface="Nixie One"/>
              <a:buNone/>
              <a:defRPr sz="3000" b="1">
                <a:latin typeface="Nixie One"/>
                <a:ea typeface="Nixie One"/>
                <a:cs typeface="Nixie One"/>
                <a:sym typeface="Nixie One"/>
              </a:defRPr>
            </a:lvl8pPr>
            <a:lvl9pPr lvl="8" algn="l">
              <a:lnSpc>
                <a:spcPct val="100000"/>
              </a:lnSpc>
              <a:spcBef>
                <a:spcPts val="0"/>
              </a:spcBef>
              <a:spcAft>
                <a:spcPts val="0"/>
              </a:spcAft>
              <a:buSzPts val="3000"/>
              <a:buFont typeface="Nixie One"/>
              <a:buNone/>
              <a:defRPr sz="3000" b="1">
                <a:latin typeface="Nixie One"/>
                <a:ea typeface="Nixie One"/>
                <a:cs typeface="Nixie One"/>
                <a:sym typeface="Nixie 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4"/>
        <p:cNvGrpSpPr/>
        <p:nvPr/>
      </p:nvGrpSpPr>
      <p:grpSpPr>
        <a:xfrm>
          <a:off x="0" y="0"/>
          <a:ext cx="0" cy="0"/>
          <a:chOff x="0" y="0"/>
          <a:chExt cx="0" cy="0"/>
        </a:xfrm>
      </p:grpSpPr>
      <p:sp>
        <p:nvSpPr>
          <p:cNvPr id="15" name="Google Shape;15;p5"/>
          <p:cNvSpPr txBox="1">
            <a:spLocks noGrp="1"/>
          </p:cNvSpPr>
          <p:nvPr>
            <p:ph type="title"/>
          </p:nvPr>
        </p:nvSpPr>
        <p:spPr>
          <a:xfrm>
            <a:off x="457200" y="689771"/>
            <a:ext cx="8229600" cy="727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Clr>
                <a:srgbClr val="222222"/>
              </a:buClr>
              <a:buSzPts val="3600"/>
              <a:buNone/>
              <a:defRPr>
                <a:solidFill>
                  <a:srgbClr val="222222"/>
                </a:solidFill>
                <a:highlight>
                  <a:srgbClr val="B0E0E6"/>
                </a:highlight>
              </a:defRPr>
            </a:lvl1pPr>
            <a:lvl2pPr lvl="1" algn="l">
              <a:lnSpc>
                <a:spcPct val="115000"/>
              </a:lnSpc>
              <a:spcBef>
                <a:spcPts val="0"/>
              </a:spcBef>
              <a:spcAft>
                <a:spcPts val="0"/>
              </a:spcAft>
              <a:buClr>
                <a:srgbClr val="222222"/>
              </a:buClr>
              <a:buSzPts val="3600"/>
              <a:buNone/>
              <a:defRPr>
                <a:solidFill>
                  <a:srgbClr val="222222"/>
                </a:solidFill>
                <a:highlight>
                  <a:srgbClr val="B0E0E6"/>
                </a:highlight>
              </a:defRPr>
            </a:lvl2pPr>
            <a:lvl3pPr lvl="2" algn="l">
              <a:lnSpc>
                <a:spcPct val="115000"/>
              </a:lnSpc>
              <a:spcBef>
                <a:spcPts val="0"/>
              </a:spcBef>
              <a:spcAft>
                <a:spcPts val="0"/>
              </a:spcAft>
              <a:buClr>
                <a:srgbClr val="222222"/>
              </a:buClr>
              <a:buSzPts val="3600"/>
              <a:buNone/>
              <a:defRPr>
                <a:solidFill>
                  <a:srgbClr val="222222"/>
                </a:solidFill>
                <a:highlight>
                  <a:srgbClr val="B0E0E6"/>
                </a:highlight>
              </a:defRPr>
            </a:lvl3pPr>
            <a:lvl4pPr lvl="3" algn="l">
              <a:lnSpc>
                <a:spcPct val="115000"/>
              </a:lnSpc>
              <a:spcBef>
                <a:spcPts val="0"/>
              </a:spcBef>
              <a:spcAft>
                <a:spcPts val="0"/>
              </a:spcAft>
              <a:buClr>
                <a:srgbClr val="222222"/>
              </a:buClr>
              <a:buSzPts val="3600"/>
              <a:buNone/>
              <a:defRPr>
                <a:solidFill>
                  <a:srgbClr val="222222"/>
                </a:solidFill>
                <a:highlight>
                  <a:srgbClr val="B0E0E6"/>
                </a:highlight>
              </a:defRPr>
            </a:lvl4pPr>
            <a:lvl5pPr lvl="4" algn="l">
              <a:lnSpc>
                <a:spcPct val="115000"/>
              </a:lnSpc>
              <a:spcBef>
                <a:spcPts val="0"/>
              </a:spcBef>
              <a:spcAft>
                <a:spcPts val="0"/>
              </a:spcAft>
              <a:buClr>
                <a:srgbClr val="222222"/>
              </a:buClr>
              <a:buSzPts val="3600"/>
              <a:buNone/>
              <a:defRPr>
                <a:solidFill>
                  <a:srgbClr val="222222"/>
                </a:solidFill>
                <a:highlight>
                  <a:srgbClr val="B0E0E6"/>
                </a:highlight>
              </a:defRPr>
            </a:lvl5pPr>
            <a:lvl6pPr lvl="5" algn="l">
              <a:lnSpc>
                <a:spcPct val="115000"/>
              </a:lnSpc>
              <a:spcBef>
                <a:spcPts val="0"/>
              </a:spcBef>
              <a:spcAft>
                <a:spcPts val="0"/>
              </a:spcAft>
              <a:buClr>
                <a:srgbClr val="222222"/>
              </a:buClr>
              <a:buSzPts val="3600"/>
              <a:buNone/>
              <a:defRPr>
                <a:solidFill>
                  <a:srgbClr val="222222"/>
                </a:solidFill>
                <a:highlight>
                  <a:srgbClr val="B0E0E6"/>
                </a:highlight>
              </a:defRPr>
            </a:lvl6pPr>
            <a:lvl7pPr lvl="6" algn="l">
              <a:lnSpc>
                <a:spcPct val="115000"/>
              </a:lnSpc>
              <a:spcBef>
                <a:spcPts val="0"/>
              </a:spcBef>
              <a:spcAft>
                <a:spcPts val="0"/>
              </a:spcAft>
              <a:buClr>
                <a:srgbClr val="222222"/>
              </a:buClr>
              <a:buSzPts val="3600"/>
              <a:buNone/>
              <a:defRPr>
                <a:solidFill>
                  <a:srgbClr val="222222"/>
                </a:solidFill>
                <a:highlight>
                  <a:srgbClr val="B0E0E6"/>
                </a:highlight>
              </a:defRPr>
            </a:lvl7pPr>
            <a:lvl8pPr lvl="7" algn="l">
              <a:lnSpc>
                <a:spcPct val="115000"/>
              </a:lnSpc>
              <a:spcBef>
                <a:spcPts val="0"/>
              </a:spcBef>
              <a:spcAft>
                <a:spcPts val="0"/>
              </a:spcAft>
              <a:buClr>
                <a:srgbClr val="222222"/>
              </a:buClr>
              <a:buSzPts val="3600"/>
              <a:buNone/>
              <a:defRPr>
                <a:solidFill>
                  <a:srgbClr val="222222"/>
                </a:solidFill>
                <a:highlight>
                  <a:srgbClr val="B0E0E6"/>
                </a:highlight>
              </a:defRPr>
            </a:lvl8pPr>
            <a:lvl9pPr lvl="8" algn="l">
              <a:lnSpc>
                <a:spcPct val="115000"/>
              </a:lnSpc>
              <a:spcBef>
                <a:spcPts val="0"/>
              </a:spcBef>
              <a:spcAft>
                <a:spcPts val="0"/>
              </a:spcAft>
              <a:buClr>
                <a:srgbClr val="222222"/>
              </a:buClr>
              <a:buSzPts val="3600"/>
              <a:buNone/>
              <a:defRPr>
                <a:solidFill>
                  <a:srgbClr val="222222"/>
                </a:solidFill>
                <a:highlight>
                  <a:srgbClr val="B0E0E6"/>
                </a:highlight>
              </a:defRPr>
            </a:lvl9pPr>
          </a:lstStyle>
          <a:p>
            <a:endParaRPr/>
          </a:p>
        </p:txBody>
      </p:sp>
      <p:sp>
        <p:nvSpPr>
          <p:cNvPr id="16" name="Google Shape;16;p5"/>
          <p:cNvSpPr txBox="1">
            <a:spLocks noGrp="1"/>
          </p:cNvSpPr>
          <p:nvPr>
            <p:ph type="body" idx="1"/>
          </p:nvPr>
        </p:nvSpPr>
        <p:spPr>
          <a:xfrm>
            <a:off x="457200" y="1600200"/>
            <a:ext cx="8229600" cy="4967700"/>
          </a:xfrm>
          <a:prstGeom prst="rect">
            <a:avLst/>
          </a:prstGeom>
          <a:noFill/>
          <a:ln>
            <a:noFill/>
          </a:ln>
        </p:spPr>
        <p:txBody>
          <a:bodyPr spcFirstLastPara="1" wrap="square" lIns="91425" tIns="91425" rIns="91425" bIns="91425" anchor="t" anchorCtr="0">
            <a:noAutofit/>
          </a:bodyPr>
          <a:lstStyle>
            <a:lvl1pPr marL="457200" lvl="0" indent="-406400" algn="l">
              <a:lnSpc>
                <a:spcPct val="100000"/>
              </a:lnSpc>
              <a:spcBef>
                <a:spcPts val="600"/>
              </a:spcBef>
              <a:spcAft>
                <a:spcPts val="0"/>
              </a:spcAft>
              <a:buSzPts val="2800"/>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457200" y="458074"/>
            <a:ext cx="82296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222222"/>
              </a:buClr>
              <a:buSzPts val="3000"/>
              <a:buNone/>
              <a:defRPr sz="3000">
                <a:solidFill>
                  <a:srgbClr val="222222"/>
                </a:solidFill>
                <a:highlight>
                  <a:srgbClr val="B0E0E6"/>
                </a:highlight>
              </a:defRPr>
            </a:lvl1pPr>
            <a:lvl2pPr lvl="1" algn="ctr">
              <a:lnSpc>
                <a:spcPct val="100000"/>
              </a:lnSpc>
              <a:spcBef>
                <a:spcPts val="0"/>
              </a:spcBef>
              <a:spcAft>
                <a:spcPts val="0"/>
              </a:spcAft>
              <a:buClr>
                <a:srgbClr val="222222"/>
              </a:buClr>
              <a:buSzPts val="3000"/>
              <a:buNone/>
              <a:defRPr sz="3000">
                <a:solidFill>
                  <a:srgbClr val="222222"/>
                </a:solidFill>
                <a:highlight>
                  <a:srgbClr val="B0E0E6"/>
                </a:highlight>
              </a:defRPr>
            </a:lvl2pPr>
            <a:lvl3pPr lvl="2" algn="ctr">
              <a:lnSpc>
                <a:spcPct val="100000"/>
              </a:lnSpc>
              <a:spcBef>
                <a:spcPts val="0"/>
              </a:spcBef>
              <a:spcAft>
                <a:spcPts val="0"/>
              </a:spcAft>
              <a:buClr>
                <a:srgbClr val="222222"/>
              </a:buClr>
              <a:buSzPts val="3000"/>
              <a:buNone/>
              <a:defRPr sz="3000">
                <a:solidFill>
                  <a:srgbClr val="222222"/>
                </a:solidFill>
                <a:highlight>
                  <a:srgbClr val="B0E0E6"/>
                </a:highlight>
              </a:defRPr>
            </a:lvl3pPr>
            <a:lvl4pPr lvl="3" algn="ctr">
              <a:lnSpc>
                <a:spcPct val="100000"/>
              </a:lnSpc>
              <a:spcBef>
                <a:spcPts val="0"/>
              </a:spcBef>
              <a:spcAft>
                <a:spcPts val="0"/>
              </a:spcAft>
              <a:buClr>
                <a:srgbClr val="222222"/>
              </a:buClr>
              <a:buSzPts val="3000"/>
              <a:buNone/>
              <a:defRPr sz="3000">
                <a:solidFill>
                  <a:srgbClr val="222222"/>
                </a:solidFill>
                <a:highlight>
                  <a:srgbClr val="B0E0E6"/>
                </a:highlight>
              </a:defRPr>
            </a:lvl4pPr>
            <a:lvl5pPr lvl="4" algn="ctr">
              <a:lnSpc>
                <a:spcPct val="100000"/>
              </a:lnSpc>
              <a:spcBef>
                <a:spcPts val="0"/>
              </a:spcBef>
              <a:spcAft>
                <a:spcPts val="0"/>
              </a:spcAft>
              <a:buClr>
                <a:srgbClr val="222222"/>
              </a:buClr>
              <a:buSzPts val="3000"/>
              <a:buNone/>
              <a:defRPr sz="3000">
                <a:solidFill>
                  <a:srgbClr val="222222"/>
                </a:solidFill>
                <a:highlight>
                  <a:srgbClr val="B0E0E6"/>
                </a:highlight>
              </a:defRPr>
            </a:lvl5pPr>
            <a:lvl6pPr lvl="5" algn="ctr">
              <a:lnSpc>
                <a:spcPct val="100000"/>
              </a:lnSpc>
              <a:spcBef>
                <a:spcPts val="0"/>
              </a:spcBef>
              <a:spcAft>
                <a:spcPts val="0"/>
              </a:spcAft>
              <a:buClr>
                <a:srgbClr val="222222"/>
              </a:buClr>
              <a:buSzPts val="3000"/>
              <a:buNone/>
              <a:defRPr sz="3000">
                <a:solidFill>
                  <a:srgbClr val="222222"/>
                </a:solidFill>
                <a:highlight>
                  <a:srgbClr val="B0E0E6"/>
                </a:highlight>
              </a:defRPr>
            </a:lvl6pPr>
            <a:lvl7pPr lvl="6" algn="ctr">
              <a:lnSpc>
                <a:spcPct val="100000"/>
              </a:lnSpc>
              <a:spcBef>
                <a:spcPts val="0"/>
              </a:spcBef>
              <a:spcAft>
                <a:spcPts val="0"/>
              </a:spcAft>
              <a:buClr>
                <a:srgbClr val="222222"/>
              </a:buClr>
              <a:buSzPts val="3000"/>
              <a:buNone/>
              <a:defRPr sz="3000">
                <a:solidFill>
                  <a:srgbClr val="222222"/>
                </a:solidFill>
                <a:highlight>
                  <a:srgbClr val="B0E0E6"/>
                </a:highlight>
              </a:defRPr>
            </a:lvl7pPr>
            <a:lvl8pPr lvl="7" algn="ctr">
              <a:lnSpc>
                <a:spcPct val="100000"/>
              </a:lnSpc>
              <a:spcBef>
                <a:spcPts val="0"/>
              </a:spcBef>
              <a:spcAft>
                <a:spcPts val="0"/>
              </a:spcAft>
              <a:buClr>
                <a:srgbClr val="222222"/>
              </a:buClr>
              <a:buSzPts val="3000"/>
              <a:buNone/>
              <a:defRPr sz="3000">
                <a:solidFill>
                  <a:srgbClr val="222222"/>
                </a:solidFill>
                <a:highlight>
                  <a:srgbClr val="B0E0E6"/>
                </a:highlight>
              </a:defRPr>
            </a:lvl8pPr>
            <a:lvl9pPr lvl="8" algn="ctr">
              <a:lnSpc>
                <a:spcPct val="100000"/>
              </a:lnSpc>
              <a:spcBef>
                <a:spcPts val="0"/>
              </a:spcBef>
              <a:spcAft>
                <a:spcPts val="0"/>
              </a:spcAft>
              <a:buClr>
                <a:srgbClr val="222222"/>
              </a:buClr>
              <a:buSzPts val="3000"/>
              <a:buNone/>
              <a:defRPr sz="3000">
                <a:solidFill>
                  <a:srgbClr val="222222"/>
                </a:solidFill>
                <a:highlight>
                  <a:srgbClr val="B0E0E6"/>
                </a:highligh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
        <p:cNvGrpSpPr/>
        <p:nvPr/>
      </p:nvGrpSpPr>
      <p:grpSpPr>
        <a:xfrm>
          <a:off x="0" y="0"/>
          <a:ext cx="0" cy="0"/>
          <a:chOff x="0" y="0"/>
          <a:chExt cx="0" cy="0"/>
        </a:xfrm>
      </p:grpSpPr>
      <p:sp>
        <p:nvSpPr>
          <p:cNvPr id="20" name="Google Shape;20;p7"/>
          <p:cNvSpPr txBox="1">
            <a:spLocks noGrp="1"/>
          </p:cNvSpPr>
          <p:nvPr>
            <p:ph type="body" idx="1"/>
          </p:nvPr>
        </p:nvSpPr>
        <p:spPr>
          <a:xfrm>
            <a:off x="457200" y="5875079"/>
            <a:ext cx="8229600" cy="6927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360"/>
              </a:spcBef>
              <a:spcAft>
                <a:spcPts val="0"/>
              </a:spcAft>
              <a:buSzPts val="1800"/>
              <a:buNone/>
              <a:defRPr sz="1800"/>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1pPr>
            <a:lvl2pPr marR="0" lvl="1"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2pPr>
            <a:lvl3pPr marR="0" lvl="2"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3pPr>
            <a:lvl4pPr marR="0" lvl="3"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4pPr>
            <a:lvl5pPr marR="0" lvl="4"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5pPr>
            <a:lvl6pPr marR="0" lvl="5"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6pPr>
            <a:lvl7pPr marR="0" lvl="6"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7pPr>
            <a:lvl8pPr marR="0" lvl="7"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8pPr>
            <a:lvl9pPr marR="0" lvl="8" algn="l" rtl="0">
              <a:lnSpc>
                <a:spcPct val="100000"/>
              </a:lnSpc>
              <a:spcBef>
                <a:spcPts val="0"/>
              </a:spcBef>
              <a:spcAft>
                <a:spcPts val="0"/>
              </a:spcAft>
              <a:buClr>
                <a:srgbClr val="FFFFFF"/>
              </a:buClr>
              <a:buSzPts val="3600"/>
              <a:buFont typeface="Nixie One"/>
              <a:buNone/>
              <a:defRPr sz="3600" b="0" i="0" u="none" strike="noStrike" cap="none">
                <a:solidFill>
                  <a:srgbClr val="FFFFFF"/>
                </a:solidFill>
                <a:latin typeface="Nixie One"/>
                <a:ea typeface="Nixie One"/>
                <a:cs typeface="Nixie One"/>
                <a:sym typeface="Nixie One"/>
              </a:defRPr>
            </a:lvl9pPr>
          </a:lstStyle>
          <a:p>
            <a:endParaRPr/>
          </a:p>
        </p:txBody>
      </p:sp>
      <p:sp>
        <p:nvSpPr>
          <p:cNvPr id="7" name="Google Shape;7;p1"/>
          <p:cNvSpPr txBox="1">
            <a:spLocks noGrp="1"/>
          </p:cNvSpPr>
          <p:nvPr>
            <p:ph type="body" idx="1"/>
          </p:nvPr>
        </p:nvSpPr>
        <p:spPr>
          <a:xfrm>
            <a:off x="457200" y="1600200"/>
            <a:ext cx="8229600" cy="49677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100000"/>
              </a:lnSpc>
              <a:spcBef>
                <a:spcPts val="600"/>
              </a:spcBef>
              <a:spcAft>
                <a:spcPts val="0"/>
              </a:spcAft>
              <a:buClr>
                <a:srgbClr val="FFFFFF"/>
              </a:buClr>
              <a:buSzPts val="2800"/>
              <a:buFont typeface="Raleway"/>
              <a:buChar char="◎"/>
              <a:defRPr sz="28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4pPr>
            <a:lvl5pPr marL="2286000" marR="0" lvl="4"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5pPr>
            <a:lvl6pPr marL="2743200" marR="0" lvl="5"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6pPr>
            <a:lvl7pPr marL="3200400" marR="0" lvl="6"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7pPr>
            <a:lvl8pPr marL="3657600" marR="0" lvl="7"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8pPr>
            <a:lvl9pPr marL="4114800" marR="0" lvl="8" indent="-342900" algn="l" rtl="0">
              <a:lnSpc>
                <a:spcPct val="100000"/>
              </a:lnSpc>
              <a:spcBef>
                <a:spcPts val="0"/>
              </a:spcBef>
              <a:spcAft>
                <a:spcPts val="0"/>
              </a:spcAft>
              <a:buClr>
                <a:srgbClr val="FFFFFF"/>
              </a:buClr>
              <a:buSzPts val="1800"/>
              <a:buFont typeface="Raleway"/>
              <a:buChar char="■"/>
              <a:defRPr sz="1800" b="0" i="0" u="none" strike="noStrike" cap="none">
                <a:solidFill>
                  <a:srgbClr val="FFFFFF"/>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8.gif"/></Relationships>
</file>

<file path=ppt/slides/_rels/slide1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40.jpg"/></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41.jpg"/></Relationships>
</file>

<file path=ppt/slides/_rels/slide1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7.jpg"/><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50.gif"/></Relationships>
</file>

<file path=ppt/slides/_rels/slide2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vid1994/Trip-Us"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
        <p:cNvGrpSpPr/>
        <p:nvPr/>
      </p:nvGrpSpPr>
      <p:grpSpPr>
        <a:xfrm>
          <a:off x="0" y="0"/>
          <a:ext cx="0" cy="0"/>
          <a:chOff x="0" y="0"/>
          <a:chExt cx="0" cy="0"/>
        </a:xfrm>
      </p:grpSpPr>
      <p:sp>
        <p:nvSpPr>
          <p:cNvPr id="25" name="Google Shape;25;p8"/>
          <p:cNvSpPr/>
          <p:nvPr/>
        </p:nvSpPr>
        <p:spPr>
          <a:xfrm>
            <a:off x="0" y="-4050"/>
            <a:ext cx="9144000" cy="68661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8"/>
          <p:cNvSpPr txBox="1"/>
          <p:nvPr/>
        </p:nvSpPr>
        <p:spPr>
          <a:xfrm>
            <a:off x="397505" y="3428994"/>
            <a:ext cx="22110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3600" b="1" i="0" u="none" strike="noStrike" cap="none">
                <a:solidFill>
                  <a:schemeClr val="lt1"/>
                </a:solidFill>
                <a:latin typeface="Arial"/>
                <a:ea typeface="Arial"/>
                <a:cs typeface="Arial"/>
                <a:sym typeface="Arial"/>
              </a:rPr>
              <a:t>Group 11</a:t>
            </a:r>
            <a:endParaRPr sz="3600" b="1" i="0" u="none" strike="noStrike" cap="none">
              <a:solidFill>
                <a:srgbClr val="FFC000"/>
              </a:solidFill>
              <a:latin typeface="Arial"/>
              <a:ea typeface="Arial"/>
              <a:cs typeface="Arial"/>
              <a:sym typeface="Arial"/>
            </a:endParaRPr>
          </a:p>
        </p:txBody>
      </p:sp>
      <p:sp>
        <p:nvSpPr>
          <p:cNvPr id="27" name="Google Shape;27;p8"/>
          <p:cNvSpPr txBox="1"/>
          <p:nvPr/>
        </p:nvSpPr>
        <p:spPr>
          <a:xfrm>
            <a:off x="397500" y="4075200"/>
            <a:ext cx="63954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3600" b="1">
                <a:solidFill>
                  <a:schemeClr val="lt1"/>
                </a:solidFill>
              </a:rPr>
              <a:t>Project Proposal</a:t>
            </a:r>
            <a:r>
              <a:rPr lang="en-GB" sz="3600" b="1" i="0" u="none" strike="noStrike" cap="none">
                <a:solidFill>
                  <a:schemeClr val="lt1"/>
                </a:solidFill>
                <a:latin typeface="Arial"/>
                <a:ea typeface="Arial"/>
                <a:cs typeface="Arial"/>
                <a:sym typeface="Arial"/>
              </a:rPr>
              <a:t> - </a:t>
            </a:r>
            <a:r>
              <a:rPr lang="en-GB" sz="3600" b="1">
                <a:solidFill>
                  <a:srgbClr val="FFC000"/>
                </a:solidFill>
              </a:rPr>
              <a:t>Trip@Us</a:t>
            </a:r>
            <a:endParaRPr sz="3600" b="1" i="0" u="none" strike="noStrike" cap="none">
              <a:solidFill>
                <a:srgbClr val="FFC000"/>
              </a:solidFill>
              <a:latin typeface="Arial"/>
              <a:ea typeface="Arial"/>
              <a:cs typeface="Arial"/>
              <a:sym typeface="Arial"/>
            </a:endParaRPr>
          </a:p>
        </p:txBody>
      </p:sp>
      <p:graphicFrame>
        <p:nvGraphicFramePr>
          <p:cNvPr id="2" name="Table 1">
            <a:extLst>
              <a:ext uri="{FF2B5EF4-FFF2-40B4-BE49-F238E27FC236}">
                <a16:creationId xmlns:a16="http://schemas.microsoft.com/office/drawing/2014/main" id="{A339E13A-D649-4B34-B9D2-906BD191CCE3}"/>
              </a:ext>
            </a:extLst>
          </p:cNvPr>
          <p:cNvGraphicFramePr>
            <a:graphicFrameLocks noGrp="1"/>
          </p:cNvGraphicFramePr>
          <p:nvPr>
            <p:extLst>
              <p:ext uri="{D42A27DB-BD31-4B8C-83A1-F6EECF244321}">
                <p14:modId xmlns:p14="http://schemas.microsoft.com/office/powerpoint/2010/main" val="484422029"/>
              </p:ext>
            </p:extLst>
          </p:nvPr>
        </p:nvGraphicFramePr>
        <p:xfrm>
          <a:off x="578024" y="4945224"/>
          <a:ext cx="3844686" cy="1651520"/>
        </p:xfrm>
        <a:graphic>
          <a:graphicData uri="http://schemas.openxmlformats.org/drawingml/2006/table">
            <a:tbl>
              <a:tblPr>
                <a:tableStyleId>{5C22544A-7EE6-4342-B048-85BDC9FD1C3A}</a:tableStyleId>
              </a:tblPr>
              <a:tblGrid>
                <a:gridCol w="1390735">
                  <a:extLst>
                    <a:ext uri="{9D8B030D-6E8A-4147-A177-3AD203B41FA5}">
                      <a16:colId xmlns:a16="http://schemas.microsoft.com/office/drawing/2014/main" val="1645131146"/>
                    </a:ext>
                  </a:extLst>
                </a:gridCol>
                <a:gridCol w="2453951">
                  <a:extLst>
                    <a:ext uri="{9D8B030D-6E8A-4147-A177-3AD203B41FA5}">
                      <a16:colId xmlns:a16="http://schemas.microsoft.com/office/drawing/2014/main" val="3261090095"/>
                    </a:ext>
                  </a:extLst>
                </a:gridCol>
              </a:tblGrid>
              <a:tr h="416968">
                <a:tc>
                  <a:txBody>
                    <a:bodyPr/>
                    <a:lstStyle/>
                    <a:p>
                      <a:pPr algn="ctr">
                        <a:lnSpc>
                          <a:spcPct val="115000"/>
                        </a:lnSpc>
                        <a:spcBef>
                          <a:spcPts val="500"/>
                        </a:spcBef>
                        <a:spcAft>
                          <a:spcPts val="0"/>
                        </a:spcAft>
                      </a:pPr>
                      <a:r>
                        <a:rPr lang="en-SG" sz="1400" b="0" cap="all">
                          <a:effectLst/>
                          <a:latin typeface="Calibri" panose="020F0502020204030204" pitchFamily="34" charset="0"/>
                          <a:cs typeface="Calibri" panose="020F0502020204030204" pitchFamily="34" charset="0"/>
                        </a:rPr>
                        <a:t>A0213523U</a:t>
                      </a:r>
                      <a:endParaRPr lang="en-SG" sz="1000" b="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tc>
                <a:tc>
                  <a:txBody>
                    <a:bodyPr/>
                    <a:lstStyle/>
                    <a:p>
                      <a:pPr marL="79375" algn="ctr">
                        <a:lnSpc>
                          <a:spcPct val="115000"/>
                        </a:lnSpc>
                        <a:spcBef>
                          <a:spcPts val="500"/>
                        </a:spcBef>
                        <a:spcAft>
                          <a:spcPts val="0"/>
                        </a:spcAft>
                      </a:pPr>
                      <a:r>
                        <a:rPr lang="en-SG" sz="1400" b="0" cap="all">
                          <a:effectLst/>
                          <a:latin typeface="Calibri" panose="020F0502020204030204" pitchFamily="34" charset="0"/>
                          <a:cs typeface="Calibri" panose="020F0502020204030204" pitchFamily="34" charset="0"/>
                        </a:rPr>
                        <a:t>Mehta Vidish Pranav</a:t>
                      </a:r>
                      <a:endParaRPr lang="en-SG" sz="1000" b="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472984093"/>
                  </a:ext>
                </a:extLst>
              </a:tr>
              <a:tr h="400616">
                <a:tc>
                  <a:txBody>
                    <a:bodyPr/>
                    <a:lstStyle/>
                    <a:p>
                      <a:pPr algn="ctr">
                        <a:lnSpc>
                          <a:spcPct val="115000"/>
                        </a:lnSpc>
                        <a:spcBef>
                          <a:spcPts val="500"/>
                        </a:spcBef>
                        <a:spcAft>
                          <a:spcPts val="0"/>
                        </a:spcAft>
                      </a:pPr>
                      <a:r>
                        <a:rPr lang="en-SG" sz="1400" b="0" cap="all">
                          <a:effectLst/>
                          <a:latin typeface="Calibri" panose="020F0502020204030204" pitchFamily="34" charset="0"/>
                          <a:cs typeface="Calibri" panose="020F0502020204030204" pitchFamily="34" charset="0"/>
                        </a:rPr>
                        <a:t>A0213496B  </a:t>
                      </a:r>
                      <a:endParaRPr lang="en-SG" sz="1000" b="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tc>
                <a:tc>
                  <a:txBody>
                    <a:bodyPr/>
                    <a:lstStyle/>
                    <a:p>
                      <a:pPr marL="79375" algn="ctr">
                        <a:lnSpc>
                          <a:spcPct val="115000"/>
                        </a:lnSpc>
                        <a:spcBef>
                          <a:spcPts val="500"/>
                        </a:spcBef>
                        <a:spcAft>
                          <a:spcPts val="0"/>
                        </a:spcAft>
                      </a:pPr>
                      <a:r>
                        <a:rPr lang="en-SG" sz="1400" b="0" cap="all">
                          <a:effectLst/>
                          <a:latin typeface="Calibri" panose="020F0502020204030204" pitchFamily="34" charset="0"/>
                          <a:cs typeface="Calibri" panose="020F0502020204030204" pitchFamily="34" charset="0"/>
                        </a:rPr>
                        <a:t>Ankeit Taksh</a:t>
                      </a:r>
                      <a:endParaRPr lang="en-SG" sz="1000" b="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2126457106"/>
                  </a:ext>
                </a:extLst>
              </a:tr>
              <a:tr h="416968">
                <a:tc>
                  <a:txBody>
                    <a:bodyPr/>
                    <a:lstStyle/>
                    <a:p>
                      <a:pPr algn="ctr">
                        <a:lnSpc>
                          <a:spcPct val="115000"/>
                        </a:lnSpc>
                        <a:spcBef>
                          <a:spcPts val="500"/>
                        </a:spcBef>
                        <a:spcAft>
                          <a:spcPts val="0"/>
                        </a:spcAft>
                      </a:pPr>
                      <a:r>
                        <a:rPr lang="en-SG" sz="1400" b="0" cap="all">
                          <a:effectLst/>
                          <a:latin typeface="Calibri" panose="020F0502020204030204" pitchFamily="34" charset="0"/>
                          <a:cs typeface="Calibri" panose="020F0502020204030204" pitchFamily="34" charset="0"/>
                        </a:rPr>
                        <a:t>A0198539H</a:t>
                      </a:r>
                      <a:endParaRPr lang="en-SG" sz="1000" b="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tc>
                <a:tc>
                  <a:txBody>
                    <a:bodyPr/>
                    <a:lstStyle/>
                    <a:p>
                      <a:pPr marL="79375" algn="ctr">
                        <a:lnSpc>
                          <a:spcPct val="115000"/>
                        </a:lnSpc>
                        <a:spcBef>
                          <a:spcPts val="500"/>
                        </a:spcBef>
                        <a:spcAft>
                          <a:spcPts val="0"/>
                        </a:spcAft>
                      </a:pPr>
                      <a:r>
                        <a:rPr lang="en-SG" sz="1400" b="0" cap="all">
                          <a:effectLst/>
                          <a:latin typeface="Calibri" panose="020F0502020204030204" pitchFamily="34" charset="0"/>
                          <a:cs typeface="Calibri" panose="020F0502020204030204" pitchFamily="34" charset="0"/>
                        </a:rPr>
                        <a:t>Wang Kuan-Kai</a:t>
                      </a:r>
                      <a:endParaRPr lang="en-SG" sz="1000" b="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2904662827"/>
                  </a:ext>
                </a:extLst>
              </a:tr>
              <a:tr h="416968">
                <a:tc>
                  <a:txBody>
                    <a:bodyPr/>
                    <a:lstStyle/>
                    <a:p>
                      <a:pPr algn="ctr">
                        <a:lnSpc>
                          <a:spcPct val="115000"/>
                        </a:lnSpc>
                        <a:spcBef>
                          <a:spcPts val="500"/>
                        </a:spcBef>
                        <a:spcAft>
                          <a:spcPts val="0"/>
                        </a:spcAft>
                      </a:pPr>
                      <a:r>
                        <a:rPr lang="en-SG" sz="1400" b="0" cap="all">
                          <a:effectLst/>
                          <a:latin typeface="Calibri" panose="020F0502020204030204" pitchFamily="34" charset="0"/>
                          <a:cs typeface="Calibri" panose="020F0502020204030204" pitchFamily="34" charset="0"/>
                        </a:rPr>
                        <a:t>A0213514U</a:t>
                      </a:r>
                      <a:endParaRPr lang="en-SG" sz="1000" b="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tc>
                <a:tc>
                  <a:txBody>
                    <a:bodyPr/>
                    <a:lstStyle/>
                    <a:p>
                      <a:pPr marL="79375" algn="ctr">
                        <a:lnSpc>
                          <a:spcPct val="115000"/>
                        </a:lnSpc>
                        <a:spcBef>
                          <a:spcPts val="500"/>
                        </a:spcBef>
                        <a:spcAft>
                          <a:spcPts val="0"/>
                        </a:spcAft>
                      </a:pPr>
                      <a:r>
                        <a:rPr lang="en-SG" sz="1400" b="0" cap="all" dirty="0">
                          <a:effectLst/>
                          <a:latin typeface="Calibri" panose="020F0502020204030204" pitchFamily="34" charset="0"/>
                          <a:cs typeface="Calibri" panose="020F0502020204030204" pitchFamily="34" charset="0"/>
                        </a:rPr>
                        <a:t>Anandan Natarajan</a:t>
                      </a:r>
                      <a:endParaRPr lang="en-SG" sz="1000" b="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1542519791"/>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7"/>
          <p:cNvSpPr/>
          <p:nvPr/>
        </p:nvSpPr>
        <p:spPr>
          <a:xfrm>
            <a:off x="150" y="0"/>
            <a:ext cx="9144000" cy="68661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7"/>
          <p:cNvSpPr txBox="1"/>
          <p:nvPr/>
        </p:nvSpPr>
        <p:spPr>
          <a:xfrm>
            <a:off x="332000" y="263542"/>
            <a:ext cx="7363500" cy="612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pic>
        <p:nvPicPr>
          <p:cNvPr id="111" name="Google Shape;111;p17"/>
          <p:cNvPicPr preferRelativeResize="0"/>
          <p:nvPr/>
        </p:nvPicPr>
        <p:blipFill>
          <a:blip r:embed="rId4">
            <a:alphaModFix/>
          </a:blip>
          <a:stretch>
            <a:fillRect/>
          </a:stretch>
        </p:blipFill>
        <p:spPr>
          <a:xfrm>
            <a:off x="150" y="2342575"/>
            <a:ext cx="9143999" cy="4515425"/>
          </a:xfrm>
          <a:prstGeom prst="rect">
            <a:avLst/>
          </a:prstGeom>
          <a:noFill/>
          <a:ln>
            <a:noFill/>
          </a:ln>
        </p:spPr>
      </p:pic>
      <p:sp>
        <p:nvSpPr>
          <p:cNvPr id="112" name="Google Shape;112;p17"/>
          <p:cNvSpPr txBox="1"/>
          <p:nvPr/>
        </p:nvSpPr>
        <p:spPr>
          <a:xfrm>
            <a:off x="332000" y="263542"/>
            <a:ext cx="7363500" cy="612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800" b="1">
                <a:solidFill>
                  <a:srgbClr val="FFC000"/>
                </a:solidFill>
              </a:rPr>
              <a:t>Trip@Us</a:t>
            </a:r>
            <a:endParaRPr sz="2800" b="1">
              <a:solidFill>
                <a:srgbClr val="FFC000"/>
              </a:solidFill>
            </a:endParaRPr>
          </a:p>
          <a:p>
            <a:pPr marL="0" marR="0" lvl="0" indent="0" algn="l" rtl="0">
              <a:lnSpc>
                <a:spcPct val="100000"/>
              </a:lnSpc>
              <a:spcBef>
                <a:spcPts val="0"/>
              </a:spcBef>
              <a:spcAft>
                <a:spcPts val="0"/>
              </a:spcAft>
              <a:buNone/>
            </a:pPr>
            <a:endParaRPr sz="2400" b="1">
              <a:solidFill>
                <a:srgbClr val="FFFFFF"/>
              </a:solidFill>
            </a:endParaRPr>
          </a:p>
          <a:p>
            <a:pPr marL="0" marR="0" lvl="0" indent="0" algn="l" rtl="0">
              <a:lnSpc>
                <a:spcPct val="100000"/>
              </a:lnSpc>
              <a:spcBef>
                <a:spcPts val="0"/>
              </a:spcBef>
              <a:spcAft>
                <a:spcPts val="0"/>
              </a:spcAft>
              <a:buNone/>
            </a:pPr>
            <a:r>
              <a:rPr lang="en-GB" sz="2200" b="1">
                <a:solidFill>
                  <a:srgbClr val="FFFFFF"/>
                </a:solidFill>
              </a:rPr>
              <a:t>Simple &amp; easy UI that uses search &amp; optimization algorithm to reduce travel time so tourists can </a:t>
            </a:r>
            <a:r>
              <a:rPr lang="en-GB" sz="2200" b="1">
                <a:solidFill>
                  <a:srgbClr val="FFC000"/>
                </a:solidFill>
              </a:rPr>
              <a:t>enjoy more</a:t>
            </a:r>
            <a:r>
              <a:rPr lang="en-GB" sz="2200" b="1">
                <a:solidFill>
                  <a:srgbClr val="FFFFFF"/>
                </a:solidFill>
              </a:rPr>
              <a:t> &amp; </a:t>
            </a:r>
            <a:r>
              <a:rPr lang="en-GB" sz="2200" b="1">
                <a:solidFill>
                  <a:srgbClr val="FFC000"/>
                </a:solidFill>
              </a:rPr>
              <a:t>travel less</a:t>
            </a:r>
            <a:endParaRPr sz="2200" b="1">
              <a:solidFill>
                <a:srgbClr val="FFC000"/>
              </a:solidFil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sp>
        <p:nvSpPr>
          <p:cNvPr id="113" name="Google Shape;113;p17"/>
          <p:cNvSpPr/>
          <p:nvPr/>
        </p:nvSpPr>
        <p:spPr>
          <a:xfrm>
            <a:off x="636149" y="2342575"/>
            <a:ext cx="807000" cy="3417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1443150" y="2342575"/>
            <a:ext cx="666900" cy="3417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txBox="1"/>
          <p:nvPr/>
        </p:nvSpPr>
        <p:spPr>
          <a:xfrm>
            <a:off x="139650" y="3366925"/>
            <a:ext cx="2156700" cy="27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Raleway"/>
                <a:ea typeface="Raleway"/>
                <a:cs typeface="Raleway"/>
                <a:sym typeface="Raleway"/>
              </a:rPr>
              <a:t>“Book my hotel” uses heuristics to encompass and traverse the search space based on user prefered travel locations</a:t>
            </a:r>
            <a:endParaRPr sz="2000">
              <a:latin typeface="Raleway"/>
              <a:ea typeface="Raleway"/>
              <a:cs typeface="Raleway"/>
              <a:sym typeface="Raleway"/>
            </a:endParaRPr>
          </a:p>
        </p:txBody>
      </p:sp>
      <p:sp>
        <p:nvSpPr>
          <p:cNvPr id="116" name="Google Shape;116;p17"/>
          <p:cNvSpPr txBox="1"/>
          <p:nvPr/>
        </p:nvSpPr>
        <p:spPr>
          <a:xfrm>
            <a:off x="6987300" y="3366925"/>
            <a:ext cx="2156700" cy="273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Raleway"/>
                <a:ea typeface="Raleway"/>
                <a:cs typeface="Raleway"/>
                <a:sym typeface="Raleway"/>
              </a:rPr>
              <a:t>“Plan my trip” uses a hybrid reasoning system that combines GA with Greedy BFS search to minimize your travel time</a:t>
            </a:r>
            <a:endParaRPr sz="2000">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p18"/>
          <p:cNvSpPr/>
          <p:nvPr/>
        </p:nvSpPr>
        <p:spPr>
          <a:xfrm>
            <a:off x="150" y="0"/>
            <a:ext cx="9144000" cy="68661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8"/>
          <p:cNvSpPr txBox="1"/>
          <p:nvPr/>
        </p:nvSpPr>
        <p:spPr>
          <a:xfrm>
            <a:off x="332000" y="263542"/>
            <a:ext cx="7363500" cy="612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sp>
        <p:nvSpPr>
          <p:cNvPr id="123" name="Google Shape;123;p18"/>
          <p:cNvSpPr txBox="1"/>
          <p:nvPr/>
        </p:nvSpPr>
        <p:spPr>
          <a:xfrm>
            <a:off x="332000" y="263542"/>
            <a:ext cx="7363500" cy="612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800" b="1">
                <a:solidFill>
                  <a:srgbClr val="FFC000"/>
                </a:solidFill>
              </a:rPr>
              <a:t>Trip@Us - Book My Hotel </a:t>
            </a:r>
            <a:endParaRPr sz="2800" b="1">
              <a:solidFill>
                <a:srgbClr val="FFC000"/>
              </a:solidFill>
            </a:endParaRPr>
          </a:p>
          <a:p>
            <a:pPr marL="0" marR="0" lvl="0" indent="0" algn="l" rtl="0">
              <a:lnSpc>
                <a:spcPct val="100000"/>
              </a:lnSpc>
              <a:spcBef>
                <a:spcPts val="0"/>
              </a:spcBef>
              <a:spcAft>
                <a:spcPts val="0"/>
              </a:spcAft>
              <a:buNone/>
            </a:pPr>
            <a:endParaRPr sz="2400" b="1">
              <a:solidFill>
                <a:srgbClr val="FFFFFF"/>
              </a:solidFill>
            </a:endParaRPr>
          </a:p>
          <a:p>
            <a:pPr marL="457200" marR="0" lvl="0" indent="-368300" algn="l" rtl="0">
              <a:lnSpc>
                <a:spcPct val="100000"/>
              </a:lnSpc>
              <a:spcBef>
                <a:spcPts val="0"/>
              </a:spcBef>
              <a:spcAft>
                <a:spcPts val="0"/>
              </a:spcAft>
              <a:buClr>
                <a:srgbClr val="FFFFFF"/>
              </a:buClr>
              <a:buSzPts val="2200"/>
              <a:buChar char="-"/>
            </a:pPr>
            <a:r>
              <a:rPr lang="en-GB" sz="2200" b="1">
                <a:solidFill>
                  <a:srgbClr val="FFFFFF"/>
                </a:solidFill>
              </a:rPr>
              <a:t>Hotel recommendation system based on user travel preferences and travel distance.</a:t>
            </a:r>
            <a:endParaRPr sz="2200" b="1">
              <a:solidFill>
                <a:srgbClr val="FFFFFF"/>
              </a:solidFill>
            </a:endParaRPr>
          </a:p>
          <a:p>
            <a:pPr marL="457200" marR="0" lvl="0" indent="-368300" algn="l" rtl="0">
              <a:lnSpc>
                <a:spcPct val="100000"/>
              </a:lnSpc>
              <a:spcBef>
                <a:spcPts val="0"/>
              </a:spcBef>
              <a:spcAft>
                <a:spcPts val="0"/>
              </a:spcAft>
              <a:buClr>
                <a:srgbClr val="FFFFFF"/>
              </a:buClr>
              <a:buSzPts val="2200"/>
              <a:buChar char="-"/>
            </a:pPr>
            <a:r>
              <a:rPr lang="en-GB" sz="2200" b="1">
                <a:solidFill>
                  <a:srgbClr val="FFFFFF"/>
                </a:solidFill>
              </a:rPr>
              <a:t>Uses inference rule system to recommend hotel that meets your price, rating and travelling</a:t>
            </a:r>
            <a:endParaRPr sz="2200" b="1">
              <a:solidFill>
                <a:srgbClr val="FFFFFF"/>
              </a:solidFill>
            </a:endParaRPr>
          </a:p>
          <a:p>
            <a:pPr marL="45720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pic>
        <p:nvPicPr>
          <p:cNvPr id="124" name="Google Shape;124;p18"/>
          <p:cNvPicPr preferRelativeResize="0"/>
          <p:nvPr/>
        </p:nvPicPr>
        <p:blipFill>
          <a:blip r:embed="rId4">
            <a:alphaModFix/>
          </a:blip>
          <a:stretch>
            <a:fillRect/>
          </a:stretch>
        </p:blipFill>
        <p:spPr>
          <a:xfrm>
            <a:off x="614350" y="2649775"/>
            <a:ext cx="7643827" cy="3836276"/>
          </a:xfrm>
          <a:prstGeom prst="rect">
            <a:avLst/>
          </a:prstGeom>
          <a:noFill/>
          <a:ln>
            <a:noFill/>
          </a:ln>
        </p:spPr>
      </p:pic>
      <p:pic>
        <p:nvPicPr>
          <p:cNvPr id="125" name="Google Shape;125;p18"/>
          <p:cNvPicPr preferRelativeResize="0"/>
          <p:nvPr/>
        </p:nvPicPr>
        <p:blipFill>
          <a:blip r:embed="rId5">
            <a:alphaModFix/>
          </a:blip>
          <a:stretch>
            <a:fillRect/>
          </a:stretch>
        </p:blipFill>
        <p:spPr>
          <a:xfrm>
            <a:off x="90025" y="2649775"/>
            <a:ext cx="8963975" cy="3836275"/>
          </a:xfrm>
          <a:prstGeom prst="rect">
            <a:avLst/>
          </a:prstGeom>
          <a:noFill/>
          <a:ln>
            <a:noFill/>
          </a:ln>
        </p:spPr>
      </p:pic>
      <p:sp>
        <p:nvSpPr>
          <p:cNvPr id="126" name="Google Shape;126;p18"/>
          <p:cNvSpPr txBox="1"/>
          <p:nvPr/>
        </p:nvSpPr>
        <p:spPr>
          <a:xfrm>
            <a:off x="4214825" y="4029075"/>
            <a:ext cx="1386000" cy="3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Raleway"/>
                <a:ea typeface="Raleway"/>
                <a:cs typeface="Raleway"/>
                <a:sym typeface="Raleway"/>
              </a:rPr>
              <a:t>Orchard Hotel</a:t>
            </a:r>
            <a:endParaRPr b="1">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600"/>
                                        <p:tgtEl>
                                          <p:spTgt spid="124"/>
                                        </p:tgtEl>
                                      </p:cBhvr>
                                    </p:animEffect>
                                    <p:set>
                                      <p:cBhvr>
                                        <p:cTn id="7" dur="1" fill="hold">
                                          <p:stCondLst>
                                            <p:cond delay="600"/>
                                          </p:stCondLst>
                                        </p:cTn>
                                        <p:tgtEl>
                                          <p:spTgt spid="124"/>
                                        </p:tgtEl>
                                        <p:attrNameLst>
                                          <p:attrName>style.visibility</p:attrName>
                                        </p:attrNameLst>
                                      </p:cBhvr>
                                      <p:to>
                                        <p:strVal val="hidden"/>
                                      </p:to>
                                    </p:set>
                                  </p:childTnLst>
                                </p:cTn>
                              </p:par>
                            </p:childTnLst>
                          </p:cTn>
                        </p:par>
                        <p:par>
                          <p:cTn id="8" fill="hold">
                            <p:stCondLst>
                              <p:cond delay="600"/>
                            </p:stCondLst>
                            <p:childTnLst>
                              <p:par>
                                <p:cTn id="9" presetID="10" presetClass="entr" presetSubtype="0"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fade">
                                      <p:cBhvr>
                                        <p:cTn id="11" dur="1000"/>
                                        <p:tgtEl>
                                          <p:spTgt spid="125"/>
                                        </p:tgtEl>
                                      </p:cBhvr>
                                    </p:animEffect>
                                  </p:childTnLst>
                                </p:cTn>
                              </p:par>
                              <p:par>
                                <p:cTn id="12" presetID="10" presetClass="entr" presetSubtype="0" fill="hold" nodeType="withEffect">
                                  <p:stCondLst>
                                    <p:cond delay="0"/>
                                  </p:stCondLst>
                                  <p:childTnLst>
                                    <p:set>
                                      <p:cBhvr>
                                        <p:cTn id="13" dur="1" fill="hold">
                                          <p:stCondLst>
                                            <p:cond delay="0"/>
                                          </p:stCondLst>
                                        </p:cTn>
                                        <p:tgtEl>
                                          <p:spTgt spid="126"/>
                                        </p:tgtEl>
                                        <p:attrNameLst>
                                          <p:attrName>style.visibility</p:attrName>
                                        </p:attrNameLst>
                                      </p:cBhvr>
                                      <p:to>
                                        <p:strVal val="visible"/>
                                      </p:to>
                                    </p:set>
                                    <p:animEffect transition="in" filter="fade">
                                      <p:cBhvr>
                                        <p:cTn id="14" dur="10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
        <p:cNvGrpSpPr/>
        <p:nvPr/>
      </p:nvGrpSpPr>
      <p:grpSpPr>
        <a:xfrm>
          <a:off x="0" y="0"/>
          <a:ext cx="0" cy="0"/>
          <a:chOff x="0" y="0"/>
          <a:chExt cx="0" cy="0"/>
        </a:xfrm>
      </p:grpSpPr>
      <p:sp>
        <p:nvSpPr>
          <p:cNvPr id="131" name="Google Shape;131;p19"/>
          <p:cNvSpPr/>
          <p:nvPr/>
        </p:nvSpPr>
        <p:spPr>
          <a:xfrm>
            <a:off x="30200" y="0"/>
            <a:ext cx="9113700" cy="69519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9"/>
          <p:cNvSpPr txBox="1"/>
          <p:nvPr/>
        </p:nvSpPr>
        <p:spPr>
          <a:xfrm>
            <a:off x="332000" y="263542"/>
            <a:ext cx="7363500" cy="612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sp>
        <p:nvSpPr>
          <p:cNvPr id="133" name="Google Shape;133;p19"/>
          <p:cNvSpPr txBox="1"/>
          <p:nvPr/>
        </p:nvSpPr>
        <p:spPr>
          <a:xfrm>
            <a:off x="332000" y="263550"/>
            <a:ext cx="8540400" cy="612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800" b="1">
                <a:solidFill>
                  <a:srgbClr val="FFC000"/>
                </a:solidFill>
              </a:rPr>
              <a:t>Trip@Us - Book My Hotel </a:t>
            </a:r>
            <a:endParaRPr sz="2800" b="1">
              <a:solidFill>
                <a:srgbClr val="FFC000"/>
              </a:solidFill>
            </a:endParaRPr>
          </a:p>
          <a:p>
            <a:pPr marL="0" marR="0" lvl="0" indent="0" algn="l" rtl="0">
              <a:lnSpc>
                <a:spcPct val="100000"/>
              </a:lnSpc>
              <a:spcBef>
                <a:spcPts val="0"/>
              </a:spcBef>
              <a:spcAft>
                <a:spcPts val="0"/>
              </a:spcAft>
              <a:buNone/>
            </a:pPr>
            <a:endParaRPr sz="2400" b="1">
              <a:solidFill>
                <a:srgbClr val="FFFFFF"/>
              </a:solidFill>
            </a:endParaRPr>
          </a:p>
          <a:p>
            <a:pPr marL="0" marR="0" lvl="0" indent="0" algn="l" rtl="0">
              <a:lnSpc>
                <a:spcPct val="100000"/>
              </a:lnSpc>
              <a:spcBef>
                <a:spcPts val="0"/>
              </a:spcBef>
              <a:spcAft>
                <a:spcPts val="0"/>
              </a:spcAft>
              <a:buNone/>
            </a:pPr>
            <a:endParaRPr sz="1900" b="1">
              <a:solidFill>
                <a:srgbClr val="FFFFFF"/>
              </a:solidFill>
            </a:endParaRPr>
          </a:p>
          <a:p>
            <a:pPr marL="0" marR="0" lvl="0" indent="0" algn="l" rtl="0">
              <a:lnSpc>
                <a:spcPct val="100000"/>
              </a:lnSpc>
              <a:spcBef>
                <a:spcPts val="0"/>
              </a:spcBef>
              <a:spcAft>
                <a:spcPts val="0"/>
              </a:spcAft>
              <a:buNone/>
            </a:pPr>
            <a:endParaRPr sz="1900" b="1">
              <a:solidFill>
                <a:srgbClr val="FFFFFF"/>
              </a:solidFill>
            </a:endParaRPr>
          </a:p>
          <a:p>
            <a:pPr marL="45720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sp>
        <p:nvSpPr>
          <p:cNvPr id="134" name="Google Shape;134;p19"/>
          <p:cNvSpPr txBox="1"/>
          <p:nvPr/>
        </p:nvSpPr>
        <p:spPr>
          <a:xfrm>
            <a:off x="516800" y="1036675"/>
            <a:ext cx="8170800" cy="519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600" i="1">
              <a:solidFill>
                <a:srgbClr val="FFFFFF"/>
              </a:solidFill>
            </a:endParaRPr>
          </a:p>
          <a:p>
            <a:pPr marL="0" lvl="0" indent="0" algn="l" rtl="0">
              <a:spcBef>
                <a:spcPts val="0"/>
              </a:spcBef>
              <a:spcAft>
                <a:spcPts val="0"/>
              </a:spcAft>
              <a:buNone/>
            </a:pPr>
            <a:r>
              <a:rPr lang="en-GB" sz="3600" i="1">
                <a:solidFill>
                  <a:srgbClr val="FFFFFF"/>
                </a:solidFill>
              </a:rPr>
              <a:t>Great, you found an awesome hotel that optimizes the location based on your preferences</a:t>
            </a:r>
            <a:endParaRPr sz="3600" i="1">
              <a:solidFill>
                <a:srgbClr val="FFFFFF"/>
              </a:solidFill>
            </a:endParaRPr>
          </a:p>
          <a:p>
            <a:pPr marL="0" lvl="0" indent="0" algn="l" rtl="0">
              <a:spcBef>
                <a:spcPts val="0"/>
              </a:spcBef>
              <a:spcAft>
                <a:spcPts val="0"/>
              </a:spcAft>
              <a:buNone/>
            </a:pPr>
            <a:endParaRPr sz="3600" i="1">
              <a:solidFill>
                <a:srgbClr val="FFFFFF"/>
              </a:solidFill>
            </a:endParaRPr>
          </a:p>
          <a:p>
            <a:pPr marL="0" lvl="0" indent="0" algn="l" rtl="0">
              <a:spcBef>
                <a:spcPts val="0"/>
              </a:spcBef>
              <a:spcAft>
                <a:spcPts val="0"/>
              </a:spcAft>
              <a:buClr>
                <a:schemeClr val="dk1"/>
              </a:buClr>
              <a:buSzPts val="1100"/>
              <a:buFont typeface="Arial"/>
              <a:buNone/>
            </a:pPr>
            <a:endParaRPr sz="3600" i="1">
              <a:solidFill>
                <a:schemeClr val="lt1"/>
              </a:solidFill>
            </a:endParaRPr>
          </a:p>
          <a:p>
            <a:pPr marL="0" lvl="0" indent="0" algn="l" rtl="0">
              <a:spcBef>
                <a:spcPts val="0"/>
              </a:spcBef>
              <a:spcAft>
                <a:spcPts val="0"/>
              </a:spcAft>
              <a:buClr>
                <a:schemeClr val="dk1"/>
              </a:buClr>
              <a:buSzPts val="1100"/>
              <a:buFont typeface="Arial"/>
              <a:buNone/>
            </a:pPr>
            <a:endParaRPr sz="3600" i="1">
              <a:solidFill>
                <a:schemeClr val="lt1"/>
              </a:solidFill>
            </a:endParaRPr>
          </a:p>
          <a:p>
            <a:pPr marL="0" lvl="0" indent="0" algn="l" rtl="0">
              <a:spcBef>
                <a:spcPts val="0"/>
              </a:spcBef>
              <a:spcAft>
                <a:spcPts val="0"/>
              </a:spcAft>
              <a:buNone/>
            </a:pPr>
            <a:endParaRPr sz="4200" i="1">
              <a:solidFill>
                <a:srgbClr val="FFFFFF"/>
              </a:solidFill>
              <a:latin typeface="Raleway"/>
              <a:ea typeface="Raleway"/>
              <a:cs typeface="Raleway"/>
              <a:sym typeface="Raleway"/>
            </a:endParaRPr>
          </a:p>
        </p:txBody>
      </p:sp>
      <p:pic>
        <p:nvPicPr>
          <p:cNvPr id="135" name="Google Shape;135;p19"/>
          <p:cNvPicPr preferRelativeResize="0"/>
          <p:nvPr/>
        </p:nvPicPr>
        <p:blipFill rotWithShape="1">
          <a:blip r:embed="rId4">
            <a:alphaModFix/>
          </a:blip>
          <a:srcRect b="56243"/>
          <a:stretch/>
        </p:blipFill>
        <p:spPr>
          <a:xfrm>
            <a:off x="30200" y="4030400"/>
            <a:ext cx="9144000" cy="1104525"/>
          </a:xfrm>
          <a:prstGeom prst="rect">
            <a:avLst/>
          </a:prstGeom>
          <a:noFill/>
          <a:ln>
            <a:noFill/>
          </a:ln>
        </p:spPr>
      </p:pic>
      <p:sp>
        <p:nvSpPr>
          <p:cNvPr id="136" name="Google Shape;136;p19"/>
          <p:cNvSpPr txBox="1"/>
          <p:nvPr/>
        </p:nvSpPr>
        <p:spPr>
          <a:xfrm>
            <a:off x="4495800" y="4602450"/>
            <a:ext cx="807600" cy="914400"/>
          </a:xfrm>
          <a:prstGeom prst="rect">
            <a:avLst/>
          </a:prstGeom>
          <a:noFill/>
          <a:ln>
            <a:noFill/>
          </a:ln>
          <a:effectLst>
            <a:outerShdw blurRad="57150" dist="504825" dir="5400000" algn="bl" rotWithShape="0">
              <a:srgbClr val="F1C232">
                <a:alpha val="50000"/>
              </a:srgbClr>
            </a:outerShdw>
          </a:effectLst>
        </p:spPr>
        <p:txBody>
          <a:bodyPr spcFirstLastPara="1" wrap="square" lIns="91425" tIns="90000" rIns="91425" bIns="91425" anchor="t" anchorCtr="0">
            <a:noAutofit/>
          </a:bodyPr>
          <a:lstStyle/>
          <a:p>
            <a:pPr marL="0" lvl="0" indent="0" algn="l" rtl="0">
              <a:spcBef>
                <a:spcPts val="0"/>
              </a:spcBef>
              <a:spcAft>
                <a:spcPts val="0"/>
              </a:spcAft>
              <a:buNone/>
            </a:pPr>
            <a:endParaRPr>
              <a:latin typeface="Raleway"/>
              <a:ea typeface="Raleway"/>
              <a:cs typeface="Raleway"/>
              <a:sym typeface="Raleway"/>
            </a:endParaRPr>
          </a:p>
        </p:txBody>
      </p:sp>
      <p:sp>
        <p:nvSpPr>
          <p:cNvPr id="137" name="Google Shape;137;p19"/>
          <p:cNvSpPr/>
          <p:nvPr/>
        </p:nvSpPr>
        <p:spPr>
          <a:xfrm>
            <a:off x="4427100" y="4129100"/>
            <a:ext cx="876300" cy="914400"/>
          </a:xfrm>
          <a:prstGeom prst="roundRect">
            <a:avLst>
              <a:gd name="adj" fmla="val 16667"/>
            </a:avLst>
          </a:prstGeom>
          <a:noFill/>
          <a:ln w="76200"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0"/>
          <p:cNvSpPr/>
          <p:nvPr/>
        </p:nvSpPr>
        <p:spPr>
          <a:xfrm>
            <a:off x="150" y="0"/>
            <a:ext cx="9144000" cy="68661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0"/>
          <p:cNvSpPr txBox="1"/>
          <p:nvPr/>
        </p:nvSpPr>
        <p:spPr>
          <a:xfrm>
            <a:off x="332000" y="263542"/>
            <a:ext cx="7363500" cy="612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sp>
        <p:nvSpPr>
          <p:cNvPr id="144" name="Google Shape;144;p20"/>
          <p:cNvSpPr txBox="1"/>
          <p:nvPr/>
        </p:nvSpPr>
        <p:spPr>
          <a:xfrm>
            <a:off x="332000" y="263550"/>
            <a:ext cx="8540400" cy="612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800" b="1">
                <a:solidFill>
                  <a:srgbClr val="FFC000"/>
                </a:solidFill>
              </a:rPr>
              <a:t>Trip@Us - Plan My Trip</a:t>
            </a:r>
            <a:endParaRPr sz="2800" b="1">
              <a:solidFill>
                <a:srgbClr val="FFC000"/>
              </a:solidFill>
            </a:endParaRPr>
          </a:p>
          <a:p>
            <a:pPr marL="0" marR="0" lvl="0" indent="0" algn="l" rtl="0">
              <a:lnSpc>
                <a:spcPct val="100000"/>
              </a:lnSpc>
              <a:spcBef>
                <a:spcPts val="0"/>
              </a:spcBef>
              <a:spcAft>
                <a:spcPts val="0"/>
              </a:spcAft>
              <a:buNone/>
            </a:pPr>
            <a:endParaRPr sz="2000" b="1">
              <a:solidFill>
                <a:srgbClr val="FFFFFF"/>
              </a:solidFill>
            </a:endParaRPr>
          </a:p>
          <a:p>
            <a:pPr marL="457200" lvl="0" indent="-355600" algn="l" rtl="0">
              <a:spcBef>
                <a:spcPts val="0"/>
              </a:spcBef>
              <a:spcAft>
                <a:spcPts val="0"/>
              </a:spcAft>
              <a:buClr>
                <a:srgbClr val="FFFFFF"/>
              </a:buClr>
              <a:buSzPts val="2000"/>
              <a:buChar char="-"/>
            </a:pPr>
            <a:r>
              <a:rPr lang="en-GB" sz="2000" b="1">
                <a:solidFill>
                  <a:schemeClr val="lt1"/>
                </a:solidFill>
              </a:rPr>
              <a:t>Hybrid reasoning system that combines </a:t>
            </a:r>
            <a:endParaRPr sz="2000" b="1">
              <a:solidFill>
                <a:schemeClr val="lt1"/>
              </a:solidFill>
            </a:endParaRPr>
          </a:p>
          <a:p>
            <a:pPr marL="457200" lvl="0" indent="0" algn="l" rtl="0">
              <a:spcBef>
                <a:spcPts val="0"/>
              </a:spcBef>
              <a:spcAft>
                <a:spcPts val="0"/>
              </a:spcAft>
              <a:buNone/>
            </a:pPr>
            <a:r>
              <a:rPr lang="en-GB" sz="2000" b="1">
                <a:solidFill>
                  <a:schemeClr val="lt1"/>
                </a:solidFill>
              </a:rPr>
              <a:t>Genetic Algorithm and Greedy BFS search to optimise travel itinerary</a:t>
            </a:r>
            <a:endParaRPr sz="2000" b="1">
              <a:solidFill>
                <a:schemeClr val="lt1"/>
              </a:solidFill>
            </a:endParaRPr>
          </a:p>
          <a:p>
            <a:pPr marL="457200" lvl="0" indent="0" algn="l" rtl="0">
              <a:spcBef>
                <a:spcPts val="0"/>
              </a:spcBef>
              <a:spcAft>
                <a:spcPts val="0"/>
              </a:spcAft>
              <a:buNone/>
            </a:pPr>
            <a:endParaRPr sz="2000" b="1">
              <a:solidFill>
                <a:schemeClr val="lt1"/>
              </a:solidFill>
            </a:endParaRPr>
          </a:p>
          <a:p>
            <a:pPr marL="457200" marR="0" lvl="0" indent="-355600" algn="l" rtl="0">
              <a:lnSpc>
                <a:spcPct val="100000"/>
              </a:lnSpc>
              <a:spcBef>
                <a:spcPts val="0"/>
              </a:spcBef>
              <a:spcAft>
                <a:spcPts val="0"/>
              </a:spcAft>
              <a:buClr>
                <a:srgbClr val="FFFFFF"/>
              </a:buClr>
              <a:buSzPts val="2000"/>
              <a:buChar char="-"/>
            </a:pPr>
            <a:r>
              <a:rPr lang="en-GB" sz="2000" b="1">
                <a:solidFill>
                  <a:srgbClr val="FFFFFF"/>
                </a:solidFill>
              </a:rPr>
              <a:t>User inputs</a:t>
            </a:r>
            <a:endParaRPr sz="2000" b="1">
              <a:solidFill>
                <a:srgbClr val="FFFFFF"/>
              </a:solidFill>
            </a:endParaRPr>
          </a:p>
          <a:p>
            <a:pPr marL="914400" marR="0" lvl="1" indent="-355600" algn="l" rtl="0">
              <a:lnSpc>
                <a:spcPct val="100000"/>
              </a:lnSpc>
              <a:spcBef>
                <a:spcPts val="0"/>
              </a:spcBef>
              <a:spcAft>
                <a:spcPts val="0"/>
              </a:spcAft>
              <a:buClr>
                <a:srgbClr val="FFFFFF"/>
              </a:buClr>
              <a:buSzPts val="2000"/>
              <a:buChar char="■"/>
            </a:pPr>
            <a:r>
              <a:rPr lang="en-GB" sz="2000" b="1">
                <a:solidFill>
                  <a:srgbClr val="FFFFFF"/>
                </a:solidFill>
              </a:rPr>
              <a:t>Locations of travel</a:t>
            </a:r>
            <a:endParaRPr sz="2000" b="1">
              <a:solidFill>
                <a:srgbClr val="FFFFFF"/>
              </a:solidFill>
            </a:endParaRPr>
          </a:p>
          <a:p>
            <a:pPr marL="914400" marR="0" lvl="1" indent="-355600" algn="l" rtl="0">
              <a:lnSpc>
                <a:spcPct val="100000"/>
              </a:lnSpc>
              <a:spcBef>
                <a:spcPts val="0"/>
              </a:spcBef>
              <a:spcAft>
                <a:spcPts val="0"/>
              </a:spcAft>
              <a:buClr>
                <a:srgbClr val="FFFFFF"/>
              </a:buClr>
              <a:buSzPts val="2000"/>
              <a:buChar char="■"/>
            </a:pPr>
            <a:r>
              <a:rPr lang="en-GB" sz="2000" b="1">
                <a:solidFill>
                  <a:srgbClr val="FFFFFF"/>
                </a:solidFill>
              </a:rPr>
              <a:t>No. of locations to visit per day </a:t>
            </a:r>
            <a:r>
              <a:rPr lang="en-GB" sz="2000" b="1">
                <a:solidFill>
                  <a:srgbClr val="FFC000"/>
                </a:solidFill>
              </a:rPr>
              <a:t>(hard constraint)</a:t>
            </a:r>
            <a:endParaRPr sz="1200" b="1">
              <a:solidFill>
                <a:srgbClr val="FFFFFF"/>
              </a:solidFill>
            </a:endParaRPr>
          </a:p>
          <a:p>
            <a:pPr marL="45720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sp>
        <p:nvSpPr>
          <p:cNvPr id="145" name="Google Shape;145;p20"/>
          <p:cNvSpPr/>
          <p:nvPr/>
        </p:nvSpPr>
        <p:spPr>
          <a:xfrm>
            <a:off x="784800" y="3429000"/>
            <a:ext cx="3787200" cy="28755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0"/>
          <p:cNvSpPr txBox="1"/>
          <p:nvPr/>
        </p:nvSpPr>
        <p:spPr>
          <a:xfrm>
            <a:off x="784800" y="3429000"/>
            <a:ext cx="3787200" cy="3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FC000"/>
                </a:solidFill>
              </a:rPr>
              <a:t>Greedy BFS Search Tree Combinations</a:t>
            </a:r>
            <a:endParaRPr sz="2000" b="1">
              <a:solidFill>
                <a:srgbClr val="FFFFFF"/>
              </a:solidFill>
            </a:endParaRPr>
          </a:p>
          <a:p>
            <a:pPr marL="0" lvl="0" indent="0" algn="l" rtl="0">
              <a:spcBef>
                <a:spcPts val="0"/>
              </a:spcBef>
              <a:spcAft>
                <a:spcPts val="0"/>
              </a:spcAft>
              <a:buNone/>
            </a:pPr>
            <a:endParaRPr sz="2000" b="1">
              <a:solidFill>
                <a:srgbClr val="FFFFFF"/>
              </a:solidFill>
            </a:endParaRPr>
          </a:p>
          <a:p>
            <a:pPr marL="0" lvl="0" indent="0" algn="l" rtl="0">
              <a:spcBef>
                <a:spcPts val="0"/>
              </a:spcBef>
              <a:spcAft>
                <a:spcPts val="0"/>
              </a:spcAft>
              <a:buNone/>
            </a:pPr>
            <a:r>
              <a:rPr lang="en-GB" sz="2000" b="1">
                <a:solidFill>
                  <a:srgbClr val="FFFFFF"/>
                </a:solidFill>
              </a:rPr>
              <a:t>Locations: 12</a:t>
            </a:r>
            <a:endParaRPr sz="2000" b="1">
              <a:solidFill>
                <a:srgbClr val="FFFFFF"/>
              </a:solidFill>
            </a:endParaRPr>
          </a:p>
          <a:p>
            <a:pPr marL="0" lvl="0" indent="0" algn="l" rtl="0">
              <a:spcBef>
                <a:spcPts val="0"/>
              </a:spcBef>
              <a:spcAft>
                <a:spcPts val="0"/>
              </a:spcAft>
              <a:buNone/>
            </a:pPr>
            <a:r>
              <a:rPr lang="en-GB" sz="2000" b="1">
                <a:solidFill>
                  <a:srgbClr val="FFFFFF"/>
                </a:solidFill>
              </a:rPr>
              <a:t>Locations/day: 4</a:t>
            </a:r>
            <a:endParaRPr sz="2000" b="1">
              <a:solidFill>
                <a:srgbClr val="FFFFFF"/>
              </a:solidFill>
            </a:endParaRPr>
          </a:p>
          <a:p>
            <a:pPr marL="457200" lvl="0" indent="-355600" algn="l" rtl="0">
              <a:spcBef>
                <a:spcPts val="0"/>
              </a:spcBef>
              <a:spcAft>
                <a:spcPts val="0"/>
              </a:spcAft>
              <a:buClr>
                <a:srgbClr val="FFFFFF"/>
              </a:buClr>
              <a:buSzPts val="2000"/>
              <a:buChar char="-"/>
            </a:pPr>
            <a:r>
              <a:rPr lang="en-GB" sz="2000" b="1">
                <a:solidFill>
                  <a:srgbClr val="FFFFFF"/>
                </a:solidFill>
              </a:rPr>
              <a:t>Day 1: 12C4 → 495 places</a:t>
            </a:r>
            <a:endParaRPr sz="2000" b="1">
              <a:solidFill>
                <a:srgbClr val="FFFFFF"/>
              </a:solidFill>
            </a:endParaRPr>
          </a:p>
          <a:p>
            <a:pPr marL="457200" lvl="0" indent="-355600" algn="l" rtl="0">
              <a:spcBef>
                <a:spcPts val="0"/>
              </a:spcBef>
              <a:spcAft>
                <a:spcPts val="0"/>
              </a:spcAft>
              <a:buClr>
                <a:srgbClr val="FFFFFF"/>
              </a:buClr>
              <a:buSzPts val="2000"/>
              <a:buChar char="-"/>
            </a:pPr>
            <a:r>
              <a:rPr lang="en-GB" sz="2000" b="1">
                <a:solidFill>
                  <a:srgbClr val="FFFFFF"/>
                </a:solidFill>
              </a:rPr>
              <a:t>Day 2: 8C4 → 70 places </a:t>
            </a:r>
            <a:endParaRPr sz="2000" b="1">
              <a:solidFill>
                <a:srgbClr val="FFFFFF"/>
              </a:solidFill>
            </a:endParaRPr>
          </a:p>
          <a:p>
            <a:pPr marL="457200" lvl="0" indent="-355600" algn="l" rtl="0">
              <a:spcBef>
                <a:spcPts val="0"/>
              </a:spcBef>
              <a:spcAft>
                <a:spcPts val="0"/>
              </a:spcAft>
              <a:buClr>
                <a:srgbClr val="FFFFFF"/>
              </a:buClr>
              <a:buSzPts val="2000"/>
              <a:buChar char="-"/>
            </a:pPr>
            <a:r>
              <a:rPr lang="en-GB" sz="2000" b="1">
                <a:solidFill>
                  <a:srgbClr val="FFFFFF"/>
                </a:solidFill>
              </a:rPr>
              <a:t>Day 3: 4C4 → 1 place </a:t>
            </a:r>
            <a:endParaRPr sz="2000" b="1">
              <a:solidFill>
                <a:srgbClr val="FFFFFF"/>
              </a:solidFill>
            </a:endParaRPr>
          </a:p>
        </p:txBody>
      </p:sp>
      <p:sp>
        <p:nvSpPr>
          <p:cNvPr id="147" name="Google Shape;147;p20"/>
          <p:cNvSpPr/>
          <p:nvPr/>
        </p:nvSpPr>
        <p:spPr>
          <a:xfrm>
            <a:off x="4734650" y="3429000"/>
            <a:ext cx="3787200" cy="28755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0"/>
          <p:cNvSpPr txBox="1"/>
          <p:nvPr/>
        </p:nvSpPr>
        <p:spPr>
          <a:xfrm>
            <a:off x="4734650" y="3429000"/>
            <a:ext cx="3787200" cy="3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FC000"/>
                </a:solidFill>
              </a:rPr>
              <a:t>Problem Definition</a:t>
            </a:r>
            <a:endParaRPr sz="2000" b="1">
              <a:solidFill>
                <a:srgbClr val="FFFFFF"/>
              </a:solidFill>
            </a:endParaRPr>
          </a:p>
          <a:p>
            <a:pPr marL="0" lvl="0" indent="0" algn="l" rtl="0">
              <a:spcBef>
                <a:spcPts val="0"/>
              </a:spcBef>
              <a:spcAft>
                <a:spcPts val="0"/>
              </a:spcAft>
              <a:buNone/>
            </a:pPr>
            <a:endParaRPr sz="2000" b="1">
              <a:solidFill>
                <a:srgbClr val="FFFFFF"/>
              </a:solidFill>
            </a:endParaRPr>
          </a:p>
          <a:p>
            <a:pPr marL="0" lvl="0" indent="0" algn="l" rtl="0">
              <a:spcBef>
                <a:spcPts val="0"/>
              </a:spcBef>
              <a:spcAft>
                <a:spcPts val="0"/>
              </a:spcAft>
              <a:buNone/>
            </a:pPr>
            <a:r>
              <a:rPr lang="en-GB" sz="2000" b="1">
                <a:solidFill>
                  <a:srgbClr val="FFFFFF"/>
                </a:solidFill>
              </a:rPr>
              <a:t>Start State: [0,0,...0]</a:t>
            </a:r>
            <a:endParaRPr sz="2000" b="1">
              <a:solidFill>
                <a:srgbClr val="FFFFFF"/>
              </a:solidFill>
            </a:endParaRPr>
          </a:p>
          <a:p>
            <a:pPr marL="0" lvl="0" indent="0" algn="l" rtl="0">
              <a:spcBef>
                <a:spcPts val="0"/>
              </a:spcBef>
              <a:spcAft>
                <a:spcPts val="0"/>
              </a:spcAft>
              <a:buNone/>
            </a:pPr>
            <a:r>
              <a:rPr lang="en-GB" sz="1800" b="1">
                <a:solidFill>
                  <a:srgbClr val="FFFFFF"/>
                </a:solidFill>
              </a:rPr>
              <a:t>0 → not visited</a:t>
            </a:r>
            <a:endParaRPr sz="1800" b="1">
              <a:solidFill>
                <a:srgbClr val="FFFFFF"/>
              </a:solidFill>
            </a:endParaRPr>
          </a:p>
          <a:p>
            <a:pPr marL="0" lvl="0" indent="0" algn="l" rtl="0">
              <a:spcBef>
                <a:spcPts val="0"/>
              </a:spcBef>
              <a:spcAft>
                <a:spcPts val="0"/>
              </a:spcAft>
              <a:buNone/>
            </a:pPr>
            <a:r>
              <a:rPr lang="en-GB" sz="1800" b="1">
                <a:solidFill>
                  <a:srgbClr val="FFFFFF"/>
                </a:solidFill>
              </a:rPr>
              <a:t>1 → visited</a:t>
            </a:r>
            <a:endParaRPr sz="1800" b="1">
              <a:solidFill>
                <a:srgbClr val="FFFFFF"/>
              </a:solidFill>
            </a:endParaRPr>
          </a:p>
          <a:p>
            <a:pPr marL="0" lvl="0" indent="0" algn="l" rtl="0">
              <a:spcBef>
                <a:spcPts val="0"/>
              </a:spcBef>
              <a:spcAft>
                <a:spcPts val="0"/>
              </a:spcAft>
              <a:buNone/>
            </a:pPr>
            <a:endParaRPr sz="1800" b="1">
              <a:solidFill>
                <a:srgbClr val="FFFFFF"/>
              </a:solidFill>
            </a:endParaRPr>
          </a:p>
          <a:p>
            <a:pPr marL="0" lvl="0" indent="0" algn="l" rtl="0">
              <a:spcBef>
                <a:spcPts val="0"/>
              </a:spcBef>
              <a:spcAft>
                <a:spcPts val="0"/>
              </a:spcAft>
              <a:buNone/>
            </a:pPr>
            <a:r>
              <a:rPr lang="en-GB" sz="2000" b="1">
                <a:solidFill>
                  <a:srgbClr val="FFFFFF"/>
                </a:solidFill>
              </a:rPr>
              <a:t>Goal State: [1,1...1]</a:t>
            </a:r>
            <a:endParaRPr sz="2000" b="1">
              <a:solidFill>
                <a:srgbClr val="FFFFFF"/>
              </a:solidFill>
            </a:endParaRPr>
          </a:p>
          <a:p>
            <a:pPr marL="0" lvl="0" indent="0" algn="l" rtl="0">
              <a:spcBef>
                <a:spcPts val="0"/>
              </a:spcBef>
              <a:spcAft>
                <a:spcPts val="0"/>
              </a:spcAft>
              <a:buNone/>
            </a:pPr>
            <a:endParaRPr sz="2000" b="1">
              <a:solidFill>
                <a:srgbClr val="FFFFFF"/>
              </a:solidFill>
            </a:endParaRPr>
          </a:p>
          <a:p>
            <a:pPr marL="0" lvl="0" indent="0" algn="l" rtl="0">
              <a:spcBef>
                <a:spcPts val="0"/>
              </a:spcBef>
              <a:spcAft>
                <a:spcPts val="0"/>
              </a:spcAft>
              <a:buNone/>
            </a:pPr>
            <a:r>
              <a:rPr lang="en-GB" sz="2000" b="1">
                <a:solidFill>
                  <a:srgbClr val="FFFFFF"/>
                </a:solidFill>
              </a:rPr>
              <a:t>Successor Function: roads</a:t>
            </a:r>
            <a:endParaRPr sz="2000" b="1">
              <a:solidFill>
                <a:srgbClr val="FFFFFF"/>
              </a:solidFill>
            </a:endParaRPr>
          </a:p>
          <a:p>
            <a:pPr marL="0" lvl="0" indent="0" algn="l" rtl="0">
              <a:spcBef>
                <a:spcPts val="0"/>
              </a:spcBef>
              <a:spcAft>
                <a:spcPts val="0"/>
              </a:spcAft>
              <a:buNone/>
            </a:pPr>
            <a:endParaRPr sz="1800" b="1">
              <a:solidFill>
                <a:srgbClr val="FFFFFF"/>
              </a:solidFill>
            </a:endParaRPr>
          </a:p>
          <a:p>
            <a:pPr marL="0" lvl="0" indent="0" algn="l" rtl="0">
              <a:spcBef>
                <a:spcPts val="0"/>
              </a:spcBef>
              <a:spcAft>
                <a:spcPts val="0"/>
              </a:spcAft>
              <a:buNone/>
            </a:pPr>
            <a:endParaRPr sz="1800" b="1">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3" name="Google Shape;153;p21"/>
          <p:cNvSpPr/>
          <p:nvPr/>
        </p:nvSpPr>
        <p:spPr>
          <a:xfrm>
            <a:off x="150" y="0"/>
            <a:ext cx="9144000" cy="68661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1"/>
          <p:cNvSpPr txBox="1"/>
          <p:nvPr/>
        </p:nvSpPr>
        <p:spPr>
          <a:xfrm>
            <a:off x="332000" y="263542"/>
            <a:ext cx="7363500" cy="612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sp>
        <p:nvSpPr>
          <p:cNvPr id="155" name="Google Shape;155;p21"/>
          <p:cNvSpPr txBox="1"/>
          <p:nvPr/>
        </p:nvSpPr>
        <p:spPr>
          <a:xfrm>
            <a:off x="332000" y="263550"/>
            <a:ext cx="8540400" cy="174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800" b="1">
                <a:solidFill>
                  <a:srgbClr val="FFC000"/>
                </a:solidFill>
              </a:rPr>
              <a:t>Trip@Us - Plan My Trip</a:t>
            </a:r>
            <a:endParaRPr sz="2800" b="1">
              <a:solidFill>
                <a:srgbClr val="FFC000"/>
              </a:solidFill>
            </a:endParaRPr>
          </a:p>
          <a:p>
            <a:pPr marL="0" marR="0" lvl="0" indent="0" algn="l" rtl="0">
              <a:lnSpc>
                <a:spcPct val="100000"/>
              </a:lnSpc>
              <a:spcBef>
                <a:spcPts val="0"/>
              </a:spcBef>
              <a:spcAft>
                <a:spcPts val="0"/>
              </a:spcAft>
              <a:buNone/>
            </a:pPr>
            <a:endParaRPr sz="2400" b="1">
              <a:solidFill>
                <a:srgbClr val="FFFFFF"/>
              </a:solidFill>
            </a:endParaRPr>
          </a:p>
          <a:p>
            <a:pPr marL="457200" marR="0" lvl="0" indent="-355600" algn="l" rtl="0">
              <a:lnSpc>
                <a:spcPct val="100000"/>
              </a:lnSpc>
              <a:spcBef>
                <a:spcPts val="0"/>
              </a:spcBef>
              <a:spcAft>
                <a:spcPts val="0"/>
              </a:spcAft>
              <a:buClr>
                <a:srgbClr val="FFFFFF"/>
              </a:buClr>
              <a:buSzPts val="2000"/>
              <a:buChar char="-"/>
            </a:pPr>
            <a:r>
              <a:rPr lang="en-GB" sz="2000" b="1">
                <a:solidFill>
                  <a:srgbClr val="FFFFFF"/>
                </a:solidFill>
              </a:rPr>
              <a:t>Hybrid reasoning system that combines Genetic Algorithm and Greedy BFS search to optimise travel itinerary</a:t>
            </a:r>
            <a:endParaRPr sz="2000" b="1">
              <a:solidFill>
                <a:srgbClr val="FFFFFF"/>
              </a:solidFill>
            </a:endParaRPr>
          </a:p>
          <a:p>
            <a:pPr marL="0" marR="0" lvl="0" indent="0" algn="l" rtl="0">
              <a:lnSpc>
                <a:spcPct val="100000"/>
              </a:lnSpc>
              <a:spcBef>
                <a:spcPts val="0"/>
              </a:spcBef>
              <a:spcAft>
                <a:spcPts val="0"/>
              </a:spcAft>
              <a:buNone/>
            </a:pPr>
            <a:endParaRPr sz="2000" b="1">
              <a:solidFill>
                <a:srgbClr val="FFFFFF"/>
              </a:solidFil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sp>
        <p:nvSpPr>
          <p:cNvPr id="156" name="Google Shape;156;p21"/>
          <p:cNvSpPr txBox="1"/>
          <p:nvPr/>
        </p:nvSpPr>
        <p:spPr>
          <a:xfrm>
            <a:off x="696600" y="2009550"/>
            <a:ext cx="5395800" cy="192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FFFFF"/>
                </a:solidFill>
              </a:rPr>
              <a:t>Genetic Algorithm (Permutations)</a:t>
            </a:r>
            <a:endParaRPr sz="2000" b="1">
              <a:solidFill>
                <a:srgbClr val="FFFFFF"/>
              </a:solidFill>
            </a:endParaRPr>
          </a:p>
          <a:p>
            <a:pPr marL="0" lvl="0" indent="0" algn="l" rtl="0">
              <a:spcBef>
                <a:spcPts val="0"/>
              </a:spcBef>
              <a:spcAft>
                <a:spcPts val="0"/>
              </a:spcAft>
              <a:buNone/>
            </a:pPr>
            <a:endParaRPr sz="2000" b="1">
              <a:solidFill>
                <a:srgbClr val="FFFFFF"/>
              </a:solidFill>
            </a:endParaRPr>
          </a:p>
          <a:p>
            <a:pPr marL="457200" lvl="0" indent="-355600" algn="l" rtl="0">
              <a:spcBef>
                <a:spcPts val="0"/>
              </a:spcBef>
              <a:spcAft>
                <a:spcPts val="0"/>
              </a:spcAft>
              <a:buClr>
                <a:srgbClr val="FFFFFF"/>
              </a:buClr>
              <a:buSzPts val="2000"/>
              <a:buChar char="-"/>
            </a:pPr>
            <a:r>
              <a:rPr lang="en-GB" sz="2000" b="1">
                <a:solidFill>
                  <a:srgbClr val="FFFFFF"/>
                </a:solidFill>
              </a:rPr>
              <a:t>Day 1 to Day 3: 4! (24 ways to travel)</a:t>
            </a:r>
            <a:endParaRPr sz="2000" b="1">
              <a:solidFill>
                <a:srgbClr val="FFFFFF"/>
              </a:solidFill>
            </a:endParaRPr>
          </a:p>
          <a:p>
            <a:pPr marL="457200" lvl="0" indent="0" algn="l" rtl="0">
              <a:spcBef>
                <a:spcPts val="0"/>
              </a:spcBef>
              <a:spcAft>
                <a:spcPts val="0"/>
              </a:spcAft>
              <a:buNone/>
            </a:pPr>
            <a:endParaRPr sz="2000" b="1">
              <a:solidFill>
                <a:srgbClr val="FFFFFF"/>
              </a:solidFill>
            </a:endParaRPr>
          </a:p>
          <a:p>
            <a:pPr marL="457200" lvl="0" indent="-355600" algn="l" rtl="0">
              <a:spcBef>
                <a:spcPts val="0"/>
              </a:spcBef>
              <a:spcAft>
                <a:spcPts val="0"/>
              </a:spcAft>
              <a:buClr>
                <a:srgbClr val="FFFFFF"/>
              </a:buClr>
              <a:buSzPts val="2000"/>
              <a:buChar char="-"/>
            </a:pPr>
            <a:r>
              <a:rPr lang="en-GB" sz="2000" b="1">
                <a:solidFill>
                  <a:srgbClr val="FFFFFF"/>
                </a:solidFill>
              </a:rPr>
              <a:t>Fitness function = 1/total distance</a:t>
            </a:r>
            <a:endParaRPr sz="2000" b="1">
              <a:solidFill>
                <a:srgbClr val="FFFFFF"/>
              </a:solidFill>
            </a:endParaRPr>
          </a:p>
          <a:p>
            <a:pPr marL="0" lvl="0" indent="0" algn="l" rtl="0">
              <a:spcBef>
                <a:spcPts val="0"/>
              </a:spcBef>
              <a:spcAft>
                <a:spcPts val="0"/>
              </a:spcAft>
              <a:buNone/>
            </a:pPr>
            <a:endParaRPr sz="2000" b="1">
              <a:solidFill>
                <a:srgbClr val="FFFFFF"/>
              </a:solidFill>
            </a:endParaRPr>
          </a:p>
          <a:p>
            <a:pPr marL="457200" lvl="0" indent="0" algn="l" rtl="0">
              <a:spcBef>
                <a:spcPts val="0"/>
              </a:spcBef>
              <a:spcAft>
                <a:spcPts val="0"/>
              </a:spcAft>
              <a:buNone/>
            </a:pPr>
            <a:endParaRPr sz="2000" b="1">
              <a:solidFill>
                <a:srgbClr val="FFFFFF"/>
              </a:solidFill>
            </a:endParaRPr>
          </a:p>
        </p:txBody>
      </p:sp>
      <p:pic>
        <p:nvPicPr>
          <p:cNvPr id="157" name="Google Shape;157;p21"/>
          <p:cNvPicPr preferRelativeResize="0"/>
          <p:nvPr/>
        </p:nvPicPr>
        <p:blipFill>
          <a:blip r:embed="rId4">
            <a:alphaModFix/>
          </a:blip>
          <a:stretch>
            <a:fillRect/>
          </a:stretch>
        </p:blipFill>
        <p:spPr>
          <a:xfrm>
            <a:off x="1010714" y="3939450"/>
            <a:ext cx="6006060" cy="2448900"/>
          </a:xfrm>
          <a:prstGeom prst="rect">
            <a:avLst/>
          </a:prstGeom>
          <a:noFill/>
          <a:ln>
            <a:noFill/>
          </a:ln>
        </p:spPr>
      </p:pic>
      <p:pic>
        <p:nvPicPr>
          <p:cNvPr id="158" name="Google Shape;158;p21"/>
          <p:cNvPicPr preferRelativeResize="0"/>
          <p:nvPr/>
        </p:nvPicPr>
        <p:blipFill>
          <a:blip r:embed="rId5">
            <a:alphaModFix/>
          </a:blip>
          <a:stretch>
            <a:fillRect/>
          </a:stretch>
        </p:blipFill>
        <p:spPr>
          <a:xfrm>
            <a:off x="7129325" y="669887"/>
            <a:ext cx="4646902" cy="4609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8"/>
                                        </p:tgtEl>
                                      </p:cBhvr>
                                    </p:animEffect>
                                    <p:set>
                                      <p:cBhvr>
                                        <p:cTn id="7" dur="1" fill="hold">
                                          <p:stCondLst>
                                            <p:cond delay="500"/>
                                          </p:stCondLst>
                                        </p:cTn>
                                        <p:tgtEl>
                                          <p:spTgt spid="15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500"/>
                                        <p:tgtEl>
                                          <p:spTgt spid="156"/>
                                        </p:tgtEl>
                                      </p:cBhvr>
                                    </p:animEffect>
                                  </p:childTnLst>
                                </p:cTn>
                              </p:par>
                              <p:par>
                                <p:cTn id="13" presetID="10" presetClass="entr" presetSubtype="0" fill="hold" nodeType="withEffect">
                                  <p:stCondLst>
                                    <p:cond delay="0"/>
                                  </p:stCondLst>
                                  <p:childTnLst>
                                    <p:set>
                                      <p:cBhvr>
                                        <p:cTn id="14" dur="1" fill="hold">
                                          <p:stCondLst>
                                            <p:cond delay="0"/>
                                          </p:stCondLst>
                                        </p:cTn>
                                        <p:tgtEl>
                                          <p:spTgt spid="157"/>
                                        </p:tgtEl>
                                        <p:attrNameLst>
                                          <p:attrName>style.visibility</p:attrName>
                                        </p:attrNameLst>
                                      </p:cBhvr>
                                      <p:to>
                                        <p:strVal val="visible"/>
                                      </p:to>
                                    </p:set>
                                    <p:animEffect transition="in" filter="fade">
                                      <p:cBhvr>
                                        <p:cTn id="15" dur="1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
        <p:nvSpPr>
          <p:cNvPr id="163" name="Google Shape;163;p22"/>
          <p:cNvSpPr/>
          <p:nvPr/>
        </p:nvSpPr>
        <p:spPr>
          <a:xfrm>
            <a:off x="150" y="0"/>
            <a:ext cx="9144000" cy="68661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2"/>
          <p:cNvSpPr txBox="1"/>
          <p:nvPr/>
        </p:nvSpPr>
        <p:spPr>
          <a:xfrm>
            <a:off x="332000" y="263542"/>
            <a:ext cx="7363500" cy="612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sp>
        <p:nvSpPr>
          <p:cNvPr id="165" name="Google Shape;165;p22"/>
          <p:cNvSpPr txBox="1"/>
          <p:nvPr/>
        </p:nvSpPr>
        <p:spPr>
          <a:xfrm>
            <a:off x="332000" y="263550"/>
            <a:ext cx="8540400" cy="174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800" b="1">
                <a:solidFill>
                  <a:srgbClr val="FFC000"/>
                </a:solidFill>
              </a:rPr>
              <a:t>Trip@Us - Plan My Trip</a:t>
            </a:r>
            <a:endParaRPr sz="2800" b="1">
              <a:solidFill>
                <a:srgbClr val="FFC000"/>
              </a:solidFill>
            </a:endParaRPr>
          </a:p>
          <a:p>
            <a:pPr marL="0" marR="0" lvl="0" indent="0" algn="l" rtl="0">
              <a:lnSpc>
                <a:spcPct val="100000"/>
              </a:lnSpc>
              <a:spcBef>
                <a:spcPts val="0"/>
              </a:spcBef>
              <a:spcAft>
                <a:spcPts val="0"/>
              </a:spcAft>
              <a:buNone/>
            </a:pPr>
            <a:endParaRPr sz="2400" b="1">
              <a:solidFill>
                <a:srgbClr val="FFFFFF"/>
              </a:solidFill>
            </a:endParaRPr>
          </a:p>
          <a:p>
            <a:pPr marL="0" marR="0" lvl="0" indent="0" algn="l" rtl="0">
              <a:lnSpc>
                <a:spcPct val="100000"/>
              </a:lnSpc>
              <a:spcBef>
                <a:spcPts val="0"/>
              </a:spcBef>
              <a:spcAft>
                <a:spcPts val="0"/>
              </a:spcAft>
              <a:buNone/>
            </a:pPr>
            <a:endParaRPr sz="2000" b="1">
              <a:solidFill>
                <a:srgbClr val="FFFFFF"/>
              </a:solidFill>
            </a:endParaRPr>
          </a:p>
          <a:p>
            <a:pPr marL="0" marR="0" lvl="0" indent="0" algn="l" rtl="0">
              <a:lnSpc>
                <a:spcPct val="100000"/>
              </a:lnSpc>
              <a:spcBef>
                <a:spcPts val="0"/>
              </a:spcBef>
              <a:spcAft>
                <a:spcPts val="0"/>
              </a:spcAft>
              <a:buNone/>
            </a:pPr>
            <a:endParaRPr sz="2000" b="1">
              <a:solidFill>
                <a:srgbClr val="FFFFFF"/>
              </a:solidFil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pic>
        <p:nvPicPr>
          <p:cNvPr id="166" name="Google Shape;166;p22"/>
          <p:cNvPicPr preferRelativeResize="0"/>
          <p:nvPr/>
        </p:nvPicPr>
        <p:blipFill>
          <a:blip r:embed="rId4">
            <a:alphaModFix/>
          </a:blip>
          <a:stretch>
            <a:fillRect/>
          </a:stretch>
        </p:blipFill>
        <p:spPr>
          <a:xfrm>
            <a:off x="807075" y="1315275"/>
            <a:ext cx="7529826" cy="4235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sp>
        <p:nvSpPr>
          <p:cNvPr id="171" name="Google Shape;171;p23"/>
          <p:cNvSpPr/>
          <p:nvPr/>
        </p:nvSpPr>
        <p:spPr>
          <a:xfrm>
            <a:off x="150" y="0"/>
            <a:ext cx="9144000" cy="68661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3"/>
          <p:cNvSpPr txBox="1"/>
          <p:nvPr/>
        </p:nvSpPr>
        <p:spPr>
          <a:xfrm>
            <a:off x="332000" y="263542"/>
            <a:ext cx="7363500" cy="612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sp>
        <p:nvSpPr>
          <p:cNvPr id="173" name="Google Shape;173;p23"/>
          <p:cNvSpPr txBox="1"/>
          <p:nvPr/>
        </p:nvSpPr>
        <p:spPr>
          <a:xfrm>
            <a:off x="332000" y="263550"/>
            <a:ext cx="8540400" cy="612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800" b="1">
                <a:solidFill>
                  <a:srgbClr val="FFC000"/>
                </a:solidFill>
              </a:rPr>
              <a:t>Trip@Us - Plan My Trip</a:t>
            </a:r>
            <a:endParaRPr sz="2800" b="1">
              <a:solidFill>
                <a:srgbClr val="FFC000"/>
              </a:solidFill>
            </a:endParaRPr>
          </a:p>
          <a:p>
            <a:pPr marL="0" marR="0" lvl="0" indent="0" algn="l" rtl="0">
              <a:lnSpc>
                <a:spcPct val="100000"/>
              </a:lnSpc>
              <a:spcBef>
                <a:spcPts val="0"/>
              </a:spcBef>
              <a:spcAft>
                <a:spcPts val="0"/>
              </a:spcAft>
              <a:buNone/>
            </a:pPr>
            <a:endParaRPr sz="1800" b="1">
              <a:solidFill>
                <a:srgbClr val="FFFFFF"/>
              </a:solidFill>
            </a:endParaRPr>
          </a:p>
          <a:p>
            <a:pPr marL="0" marR="0" lvl="0" indent="0" algn="l" rtl="0">
              <a:lnSpc>
                <a:spcPct val="100000"/>
              </a:lnSpc>
              <a:spcBef>
                <a:spcPts val="0"/>
              </a:spcBef>
              <a:spcAft>
                <a:spcPts val="0"/>
              </a:spcAft>
              <a:buNone/>
            </a:pPr>
            <a:r>
              <a:rPr lang="en-GB" sz="3000" i="1">
                <a:solidFill>
                  <a:srgbClr val="FFFFFF"/>
                </a:solidFill>
              </a:rPr>
              <a:t>Traversing all combinations through Greedy BFS Search and evaluating all permutations through GA, we have found the most optimum itinerary for you</a:t>
            </a:r>
            <a:r>
              <a:rPr lang="en-GB" sz="3600" i="1">
                <a:solidFill>
                  <a:srgbClr val="FFFFFF"/>
                </a:solidFill>
              </a:rPr>
              <a:t> </a:t>
            </a:r>
            <a:endParaRPr sz="2000" b="1">
              <a:solidFill>
                <a:srgbClr val="FFFFFF"/>
              </a:solidFill>
            </a:endParaRPr>
          </a:p>
          <a:p>
            <a:pPr marL="457200" marR="0" lvl="0" indent="0" algn="l" rtl="0">
              <a:lnSpc>
                <a:spcPct val="100000"/>
              </a:lnSpc>
              <a:spcBef>
                <a:spcPts val="0"/>
              </a:spcBef>
              <a:spcAft>
                <a:spcPts val="0"/>
              </a:spcAft>
              <a:buNone/>
            </a:pPr>
            <a:endParaRPr sz="1200" b="1">
              <a:solidFill>
                <a:srgbClr val="FFFFFF"/>
              </a:solidFill>
            </a:endParaRPr>
          </a:p>
          <a:p>
            <a:pPr marL="45720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pic>
        <p:nvPicPr>
          <p:cNvPr id="174" name="Google Shape;174;p23"/>
          <p:cNvPicPr preferRelativeResize="0"/>
          <p:nvPr/>
        </p:nvPicPr>
        <p:blipFill>
          <a:blip r:embed="rId4">
            <a:alphaModFix/>
          </a:blip>
          <a:stretch>
            <a:fillRect/>
          </a:stretch>
        </p:blipFill>
        <p:spPr>
          <a:xfrm>
            <a:off x="623888" y="3254613"/>
            <a:ext cx="7896225" cy="3133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24"/>
          <p:cNvSpPr/>
          <p:nvPr/>
        </p:nvSpPr>
        <p:spPr>
          <a:xfrm>
            <a:off x="150" y="0"/>
            <a:ext cx="9144000" cy="68661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4"/>
          <p:cNvSpPr txBox="1"/>
          <p:nvPr/>
        </p:nvSpPr>
        <p:spPr>
          <a:xfrm>
            <a:off x="332000" y="263542"/>
            <a:ext cx="7363500" cy="612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800" b="1">
                <a:solidFill>
                  <a:srgbClr val="FFC000"/>
                </a:solidFill>
              </a:rPr>
              <a:t>Data Flow &amp; System Architecture</a:t>
            </a: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pic>
        <p:nvPicPr>
          <p:cNvPr id="181" name="Google Shape;181;p24"/>
          <p:cNvPicPr preferRelativeResize="0"/>
          <p:nvPr/>
        </p:nvPicPr>
        <p:blipFill>
          <a:blip r:embed="rId4">
            <a:alphaModFix/>
          </a:blip>
          <a:stretch>
            <a:fillRect/>
          </a:stretch>
        </p:blipFill>
        <p:spPr>
          <a:xfrm>
            <a:off x="332000" y="1740325"/>
            <a:ext cx="8540551" cy="4074701"/>
          </a:xfrm>
          <a:prstGeom prst="rect">
            <a:avLst/>
          </a:prstGeom>
          <a:noFill/>
          <a:ln>
            <a:noFill/>
          </a:ln>
        </p:spPr>
      </p:pic>
      <p:sp>
        <p:nvSpPr>
          <p:cNvPr id="182" name="Google Shape;182;p24"/>
          <p:cNvSpPr txBox="1"/>
          <p:nvPr/>
        </p:nvSpPr>
        <p:spPr>
          <a:xfrm>
            <a:off x="430625" y="1052625"/>
            <a:ext cx="54546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FFFFF"/>
                </a:solidFill>
              </a:rPr>
              <a:t>Data Flow Diagram</a:t>
            </a:r>
            <a:endParaRPr sz="2000" b="1">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5"/>
          <p:cNvSpPr/>
          <p:nvPr/>
        </p:nvSpPr>
        <p:spPr>
          <a:xfrm>
            <a:off x="150" y="0"/>
            <a:ext cx="9144000" cy="6866100"/>
          </a:xfrm>
          <a:prstGeom prst="rect">
            <a:avLst/>
          </a:prstGeom>
          <a:solidFill>
            <a:srgbClr val="000000">
              <a:alpha val="729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a:solidFill>
                <a:srgbClr val="FFFFFF"/>
              </a:solidFill>
            </a:endParaRPr>
          </a:p>
        </p:txBody>
      </p:sp>
      <p:sp>
        <p:nvSpPr>
          <p:cNvPr id="188" name="Google Shape;188;p25"/>
          <p:cNvSpPr txBox="1"/>
          <p:nvPr/>
        </p:nvSpPr>
        <p:spPr>
          <a:xfrm>
            <a:off x="255000" y="564194"/>
            <a:ext cx="7363500" cy="54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800" b="1">
                <a:solidFill>
                  <a:srgbClr val="FFC000"/>
                </a:solidFill>
              </a:rPr>
              <a:t>Future Work (near)</a:t>
            </a:r>
            <a:endParaRPr sz="2800" b="1" i="0" u="none" strike="noStrike" cap="none">
              <a:solidFill>
                <a:schemeClr val="lt1"/>
              </a:solidFill>
              <a:latin typeface="Arial"/>
              <a:ea typeface="Arial"/>
              <a:cs typeface="Arial"/>
              <a:sym typeface="Arial"/>
            </a:endParaRPr>
          </a:p>
        </p:txBody>
      </p:sp>
      <p:sp>
        <p:nvSpPr>
          <p:cNvPr id="189" name="Google Shape;189;p25"/>
          <p:cNvSpPr txBox="1"/>
          <p:nvPr/>
        </p:nvSpPr>
        <p:spPr>
          <a:xfrm>
            <a:off x="441300" y="1196175"/>
            <a:ext cx="8261400" cy="13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rgbClr val="FFFFFF"/>
                </a:solidFill>
              </a:rPr>
              <a:t>Combination of Rule Based System &amp; manually generated ConceptNet (Semantic Ontology) to create a cognitive system for smart recommendation of similar tourist locations</a:t>
            </a:r>
            <a:endParaRPr sz="2200">
              <a:solidFill>
                <a:srgbClr val="FFFFFF"/>
              </a:solidFill>
            </a:endParaRPr>
          </a:p>
        </p:txBody>
      </p:sp>
      <p:sp>
        <p:nvSpPr>
          <p:cNvPr id="190" name="Google Shape;190;p25"/>
          <p:cNvSpPr txBox="1"/>
          <p:nvPr/>
        </p:nvSpPr>
        <p:spPr>
          <a:xfrm>
            <a:off x="5588650" y="4159200"/>
            <a:ext cx="6351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IsA</a:t>
            </a:r>
            <a:endParaRPr>
              <a:solidFill>
                <a:srgbClr val="FFFFFF"/>
              </a:solidFill>
              <a:latin typeface="Raleway"/>
              <a:ea typeface="Raleway"/>
              <a:cs typeface="Raleway"/>
              <a:sym typeface="Raleway"/>
            </a:endParaRPr>
          </a:p>
        </p:txBody>
      </p:sp>
      <p:sp>
        <p:nvSpPr>
          <p:cNvPr id="191" name="Google Shape;191;p25"/>
          <p:cNvSpPr txBox="1"/>
          <p:nvPr/>
        </p:nvSpPr>
        <p:spPr>
          <a:xfrm>
            <a:off x="4422775" y="3429000"/>
            <a:ext cx="6351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IsA</a:t>
            </a:r>
            <a:endParaRPr>
              <a:solidFill>
                <a:srgbClr val="FFFFFF"/>
              </a:solidFill>
              <a:latin typeface="Raleway"/>
              <a:ea typeface="Raleway"/>
              <a:cs typeface="Raleway"/>
              <a:sym typeface="Raleway"/>
            </a:endParaRPr>
          </a:p>
        </p:txBody>
      </p:sp>
      <p:sp>
        <p:nvSpPr>
          <p:cNvPr id="192" name="Google Shape;192;p25"/>
          <p:cNvSpPr txBox="1"/>
          <p:nvPr/>
        </p:nvSpPr>
        <p:spPr>
          <a:xfrm>
            <a:off x="5384800" y="3581400"/>
            <a:ext cx="6351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IsA</a:t>
            </a:r>
            <a:endParaRPr>
              <a:solidFill>
                <a:srgbClr val="FFFFFF"/>
              </a:solidFill>
              <a:latin typeface="Raleway"/>
              <a:ea typeface="Raleway"/>
              <a:cs typeface="Raleway"/>
              <a:sym typeface="Raleway"/>
            </a:endParaRPr>
          </a:p>
        </p:txBody>
      </p:sp>
      <p:sp>
        <p:nvSpPr>
          <p:cNvPr id="193" name="Google Shape;193;p25"/>
          <p:cNvSpPr txBox="1"/>
          <p:nvPr/>
        </p:nvSpPr>
        <p:spPr>
          <a:xfrm>
            <a:off x="5664200" y="4159188"/>
            <a:ext cx="6351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IsA</a:t>
            </a:r>
            <a:endParaRPr>
              <a:solidFill>
                <a:srgbClr val="FFFFFF"/>
              </a:solidFill>
              <a:latin typeface="Raleway"/>
              <a:ea typeface="Raleway"/>
              <a:cs typeface="Raleway"/>
              <a:sym typeface="Raleway"/>
            </a:endParaRPr>
          </a:p>
        </p:txBody>
      </p:sp>
      <p:sp>
        <p:nvSpPr>
          <p:cNvPr id="194" name="Google Shape;194;p25"/>
          <p:cNvSpPr txBox="1"/>
          <p:nvPr/>
        </p:nvSpPr>
        <p:spPr>
          <a:xfrm>
            <a:off x="4864100" y="5071713"/>
            <a:ext cx="6351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IsA</a:t>
            </a:r>
            <a:endParaRPr>
              <a:solidFill>
                <a:srgbClr val="FFFFFF"/>
              </a:solidFill>
              <a:latin typeface="Raleway"/>
              <a:ea typeface="Raleway"/>
              <a:cs typeface="Raleway"/>
              <a:sym typeface="Raleway"/>
            </a:endParaRPr>
          </a:p>
        </p:txBody>
      </p:sp>
      <p:pic>
        <p:nvPicPr>
          <p:cNvPr id="195" name="Google Shape;195;p25"/>
          <p:cNvPicPr preferRelativeResize="0"/>
          <p:nvPr/>
        </p:nvPicPr>
        <p:blipFill rotWithShape="1">
          <a:blip r:embed="rId4">
            <a:alphaModFix/>
          </a:blip>
          <a:srcRect l="12112" r="12376"/>
          <a:stretch/>
        </p:blipFill>
        <p:spPr>
          <a:xfrm>
            <a:off x="2103125" y="2455175"/>
            <a:ext cx="4766824" cy="4224776"/>
          </a:xfrm>
          <a:prstGeom prst="rect">
            <a:avLst/>
          </a:prstGeom>
          <a:noFill/>
          <a:ln>
            <a:noFill/>
          </a:ln>
        </p:spPr>
      </p:pic>
      <p:sp>
        <p:nvSpPr>
          <p:cNvPr id="196" name="Google Shape;196;p25"/>
          <p:cNvSpPr txBox="1"/>
          <p:nvPr/>
        </p:nvSpPr>
        <p:spPr>
          <a:xfrm>
            <a:off x="3619200" y="3897838"/>
            <a:ext cx="6351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aleway"/>
                <a:ea typeface="Raleway"/>
                <a:cs typeface="Raleway"/>
                <a:sym typeface="Raleway"/>
              </a:rPr>
              <a:t>IsA</a:t>
            </a:r>
            <a:endParaRPr>
              <a:latin typeface="Raleway"/>
              <a:ea typeface="Raleway"/>
              <a:cs typeface="Raleway"/>
              <a:sym typeface="Raleway"/>
            </a:endParaRPr>
          </a:p>
        </p:txBody>
      </p:sp>
      <p:sp>
        <p:nvSpPr>
          <p:cNvPr id="197" name="Google Shape;197;p25"/>
          <p:cNvSpPr txBox="1"/>
          <p:nvPr/>
        </p:nvSpPr>
        <p:spPr>
          <a:xfrm>
            <a:off x="5499200" y="4326550"/>
            <a:ext cx="6351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IsA</a:t>
            </a:r>
            <a:endParaRPr>
              <a:solidFill>
                <a:srgbClr val="FFFFFF"/>
              </a:solidFill>
              <a:latin typeface="Raleway"/>
              <a:ea typeface="Raleway"/>
              <a:cs typeface="Raleway"/>
              <a:sym typeface="Raleway"/>
            </a:endParaRPr>
          </a:p>
        </p:txBody>
      </p:sp>
      <p:sp>
        <p:nvSpPr>
          <p:cNvPr id="198" name="Google Shape;198;p25"/>
          <p:cNvSpPr txBox="1"/>
          <p:nvPr/>
        </p:nvSpPr>
        <p:spPr>
          <a:xfrm>
            <a:off x="4254438" y="3581388"/>
            <a:ext cx="6351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aleway"/>
                <a:ea typeface="Raleway"/>
                <a:cs typeface="Raleway"/>
                <a:sym typeface="Raleway"/>
              </a:rPr>
              <a:t>IsA</a:t>
            </a:r>
            <a:endParaRPr>
              <a:latin typeface="Raleway"/>
              <a:ea typeface="Raleway"/>
              <a:cs typeface="Raleway"/>
              <a:sym typeface="Raleway"/>
            </a:endParaRPr>
          </a:p>
        </p:txBody>
      </p:sp>
      <p:sp>
        <p:nvSpPr>
          <p:cNvPr id="199" name="Google Shape;199;p25"/>
          <p:cNvSpPr txBox="1"/>
          <p:nvPr/>
        </p:nvSpPr>
        <p:spPr>
          <a:xfrm>
            <a:off x="4864100" y="3897838"/>
            <a:ext cx="6351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aleway"/>
                <a:ea typeface="Raleway"/>
                <a:cs typeface="Raleway"/>
                <a:sym typeface="Raleway"/>
              </a:rPr>
              <a:t>IsA</a:t>
            </a:r>
            <a:endParaRPr>
              <a:latin typeface="Raleway"/>
              <a:ea typeface="Raleway"/>
              <a:cs typeface="Raleway"/>
              <a:sym typeface="Raleway"/>
            </a:endParaRPr>
          </a:p>
        </p:txBody>
      </p:sp>
      <p:sp>
        <p:nvSpPr>
          <p:cNvPr id="200" name="Google Shape;200;p25"/>
          <p:cNvSpPr txBox="1"/>
          <p:nvPr/>
        </p:nvSpPr>
        <p:spPr>
          <a:xfrm>
            <a:off x="5057875" y="4587888"/>
            <a:ext cx="6351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aleway"/>
                <a:ea typeface="Raleway"/>
                <a:cs typeface="Raleway"/>
                <a:sym typeface="Raleway"/>
              </a:rPr>
              <a:t>IsA</a:t>
            </a:r>
            <a:endParaRPr>
              <a:latin typeface="Raleway"/>
              <a:ea typeface="Raleway"/>
              <a:cs typeface="Raleway"/>
              <a:sym typeface="Raleway"/>
            </a:endParaRPr>
          </a:p>
        </p:txBody>
      </p:sp>
      <p:sp>
        <p:nvSpPr>
          <p:cNvPr id="201" name="Google Shape;201;p25"/>
          <p:cNvSpPr txBox="1"/>
          <p:nvPr/>
        </p:nvSpPr>
        <p:spPr>
          <a:xfrm>
            <a:off x="4572000" y="5208463"/>
            <a:ext cx="6351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aleway"/>
                <a:ea typeface="Raleway"/>
                <a:cs typeface="Raleway"/>
                <a:sym typeface="Raleway"/>
              </a:rPr>
              <a:t>IsA</a:t>
            </a:r>
            <a:endParaRPr>
              <a:latin typeface="Raleway"/>
              <a:ea typeface="Raleway"/>
              <a:cs typeface="Raleway"/>
              <a:sym typeface="Raleway"/>
            </a:endParaRPr>
          </a:p>
        </p:txBody>
      </p:sp>
      <p:sp>
        <p:nvSpPr>
          <p:cNvPr id="202" name="Google Shape;202;p25"/>
          <p:cNvSpPr txBox="1"/>
          <p:nvPr/>
        </p:nvSpPr>
        <p:spPr>
          <a:xfrm>
            <a:off x="3863050" y="5208463"/>
            <a:ext cx="6351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aleway"/>
                <a:ea typeface="Raleway"/>
                <a:cs typeface="Raleway"/>
                <a:sym typeface="Raleway"/>
              </a:rPr>
              <a:t>IsA</a:t>
            </a:r>
            <a:endParaRPr>
              <a:latin typeface="Raleway"/>
              <a:ea typeface="Raleway"/>
              <a:cs typeface="Raleway"/>
              <a:sym typeface="Raleway"/>
            </a:endParaRPr>
          </a:p>
        </p:txBody>
      </p:sp>
      <p:sp>
        <p:nvSpPr>
          <p:cNvPr id="203" name="Google Shape;203;p25"/>
          <p:cNvSpPr txBox="1"/>
          <p:nvPr/>
        </p:nvSpPr>
        <p:spPr>
          <a:xfrm>
            <a:off x="3421075" y="4587888"/>
            <a:ext cx="6351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Raleway"/>
                <a:ea typeface="Raleway"/>
                <a:cs typeface="Raleway"/>
                <a:sym typeface="Raleway"/>
              </a:rPr>
              <a:t>IsA</a:t>
            </a:r>
            <a:endParaRPr>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7"/>
        <p:cNvGrpSpPr/>
        <p:nvPr/>
      </p:nvGrpSpPr>
      <p:grpSpPr>
        <a:xfrm>
          <a:off x="0" y="0"/>
          <a:ext cx="0" cy="0"/>
          <a:chOff x="0" y="0"/>
          <a:chExt cx="0" cy="0"/>
        </a:xfrm>
      </p:grpSpPr>
      <p:sp>
        <p:nvSpPr>
          <p:cNvPr id="208" name="Google Shape;208;p26"/>
          <p:cNvSpPr/>
          <p:nvPr/>
        </p:nvSpPr>
        <p:spPr>
          <a:xfrm>
            <a:off x="150" y="0"/>
            <a:ext cx="9144000" cy="6942300"/>
          </a:xfrm>
          <a:prstGeom prst="rect">
            <a:avLst/>
          </a:prstGeom>
          <a:solidFill>
            <a:srgbClr val="000000">
              <a:alpha val="729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a:solidFill>
                <a:srgbClr val="FFFFFF"/>
              </a:solidFill>
            </a:endParaRPr>
          </a:p>
        </p:txBody>
      </p:sp>
      <p:sp>
        <p:nvSpPr>
          <p:cNvPr id="209" name="Google Shape;209;p26"/>
          <p:cNvSpPr txBox="1"/>
          <p:nvPr/>
        </p:nvSpPr>
        <p:spPr>
          <a:xfrm>
            <a:off x="255000" y="564194"/>
            <a:ext cx="7363500" cy="54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800" b="1">
                <a:solidFill>
                  <a:srgbClr val="FFC000"/>
                </a:solidFill>
              </a:rPr>
              <a:t>Version 2 Enhancements</a:t>
            </a:r>
            <a:endParaRPr sz="2800" b="1" i="0" u="none" strike="noStrike" cap="none">
              <a:solidFill>
                <a:schemeClr val="lt1"/>
              </a:solidFill>
              <a:latin typeface="Arial"/>
              <a:ea typeface="Arial"/>
              <a:cs typeface="Arial"/>
              <a:sym typeface="Arial"/>
            </a:endParaRPr>
          </a:p>
        </p:txBody>
      </p:sp>
      <p:sp>
        <p:nvSpPr>
          <p:cNvPr id="210" name="Google Shape;210;p26"/>
          <p:cNvSpPr txBox="1"/>
          <p:nvPr/>
        </p:nvSpPr>
        <p:spPr>
          <a:xfrm>
            <a:off x="441300" y="1196175"/>
            <a:ext cx="8261400" cy="13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rgbClr val="FFFFFF"/>
                </a:solidFill>
              </a:rPr>
              <a:t>Voice enabled command system to allow users to verbally communicate with system</a:t>
            </a:r>
            <a:endParaRPr sz="2200">
              <a:solidFill>
                <a:srgbClr val="FFFFFF"/>
              </a:solidFill>
            </a:endParaRPr>
          </a:p>
        </p:txBody>
      </p:sp>
      <p:pic>
        <p:nvPicPr>
          <p:cNvPr id="211" name="Google Shape;211;p26"/>
          <p:cNvPicPr preferRelativeResize="0"/>
          <p:nvPr/>
        </p:nvPicPr>
        <p:blipFill rotWithShape="1">
          <a:blip r:embed="rId4">
            <a:alphaModFix/>
          </a:blip>
          <a:srcRect b="19048"/>
          <a:stretch/>
        </p:blipFill>
        <p:spPr>
          <a:xfrm>
            <a:off x="441300" y="2519775"/>
            <a:ext cx="7984950" cy="2941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
        <p:cNvGrpSpPr/>
        <p:nvPr/>
      </p:nvGrpSpPr>
      <p:grpSpPr>
        <a:xfrm>
          <a:off x="0" y="0"/>
          <a:ext cx="0" cy="0"/>
          <a:chOff x="0" y="0"/>
          <a:chExt cx="0" cy="0"/>
        </a:xfrm>
      </p:grpSpPr>
      <p:sp>
        <p:nvSpPr>
          <p:cNvPr id="33" name="Google Shape;33;p9"/>
          <p:cNvSpPr/>
          <p:nvPr/>
        </p:nvSpPr>
        <p:spPr>
          <a:xfrm>
            <a:off x="0" y="-4050"/>
            <a:ext cx="9144000" cy="68661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9"/>
          <p:cNvSpPr txBox="1"/>
          <p:nvPr/>
        </p:nvSpPr>
        <p:spPr>
          <a:xfrm>
            <a:off x="372903" y="378825"/>
            <a:ext cx="87711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3600" b="1">
                <a:solidFill>
                  <a:schemeClr val="lt1"/>
                </a:solidFill>
              </a:rPr>
              <a:t>Imagine you are a </a:t>
            </a:r>
            <a:r>
              <a:rPr lang="en-GB" sz="3600" b="1">
                <a:solidFill>
                  <a:srgbClr val="FFC000"/>
                </a:solidFill>
              </a:rPr>
              <a:t>tourist </a:t>
            </a:r>
            <a:r>
              <a:rPr lang="en-GB" sz="3600" b="1">
                <a:solidFill>
                  <a:schemeClr val="lt1"/>
                </a:solidFill>
              </a:rPr>
              <a:t>in Singapore</a:t>
            </a:r>
            <a:endParaRPr sz="3600" b="1" i="0" u="none" strike="noStrike" cap="none">
              <a:solidFill>
                <a:schemeClr val="lt1"/>
              </a:solidFill>
              <a:latin typeface="Arial"/>
              <a:ea typeface="Arial"/>
              <a:cs typeface="Arial"/>
              <a:sym typeface="Arial"/>
            </a:endParaRPr>
          </a:p>
        </p:txBody>
      </p:sp>
      <p:pic>
        <p:nvPicPr>
          <p:cNvPr id="35" name="Google Shape;35;p9"/>
          <p:cNvPicPr preferRelativeResize="0"/>
          <p:nvPr/>
        </p:nvPicPr>
        <p:blipFill>
          <a:blip r:embed="rId4">
            <a:alphaModFix/>
          </a:blip>
          <a:stretch>
            <a:fillRect/>
          </a:stretch>
        </p:blipFill>
        <p:spPr>
          <a:xfrm>
            <a:off x="3474850" y="1882925"/>
            <a:ext cx="2326298" cy="1540270"/>
          </a:xfrm>
          <a:prstGeom prst="rect">
            <a:avLst/>
          </a:prstGeom>
          <a:noFill/>
          <a:ln>
            <a:noFill/>
          </a:ln>
        </p:spPr>
      </p:pic>
      <p:pic>
        <p:nvPicPr>
          <p:cNvPr id="36" name="Google Shape;36;p9"/>
          <p:cNvPicPr preferRelativeResize="0"/>
          <p:nvPr/>
        </p:nvPicPr>
        <p:blipFill>
          <a:blip r:embed="rId5">
            <a:alphaModFix/>
          </a:blip>
          <a:stretch>
            <a:fillRect/>
          </a:stretch>
        </p:blipFill>
        <p:spPr>
          <a:xfrm>
            <a:off x="613800" y="1877625"/>
            <a:ext cx="2326301" cy="1550874"/>
          </a:xfrm>
          <a:prstGeom prst="rect">
            <a:avLst/>
          </a:prstGeom>
          <a:noFill/>
          <a:ln>
            <a:noFill/>
          </a:ln>
          <a:effectLst>
            <a:outerShdw blurRad="57150" dist="19050" dir="5400000" algn="bl" rotWithShape="0">
              <a:srgbClr val="000000">
                <a:alpha val="50000"/>
              </a:srgbClr>
            </a:outerShdw>
          </a:effectLst>
        </p:spPr>
      </p:pic>
      <p:pic>
        <p:nvPicPr>
          <p:cNvPr id="37" name="Google Shape;37;p9"/>
          <p:cNvPicPr preferRelativeResize="0"/>
          <p:nvPr/>
        </p:nvPicPr>
        <p:blipFill rotWithShape="1">
          <a:blip r:embed="rId6">
            <a:alphaModFix/>
          </a:blip>
          <a:srcRect l="7676" r="7685"/>
          <a:stretch/>
        </p:blipFill>
        <p:spPr>
          <a:xfrm>
            <a:off x="6335900" y="1880048"/>
            <a:ext cx="2326296" cy="1546024"/>
          </a:xfrm>
          <a:prstGeom prst="rect">
            <a:avLst/>
          </a:prstGeom>
          <a:noFill/>
          <a:ln>
            <a:noFill/>
          </a:ln>
        </p:spPr>
      </p:pic>
      <p:pic>
        <p:nvPicPr>
          <p:cNvPr id="38" name="Google Shape;38;p9"/>
          <p:cNvPicPr preferRelativeResize="0"/>
          <p:nvPr/>
        </p:nvPicPr>
        <p:blipFill rotWithShape="1">
          <a:blip r:embed="rId7">
            <a:alphaModFix/>
          </a:blip>
          <a:srcRect t="583" b="592"/>
          <a:stretch/>
        </p:blipFill>
        <p:spPr>
          <a:xfrm>
            <a:off x="602300" y="4047000"/>
            <a:ext cx="2349297" cy="1550874"/>
          </a:xfrm>
          <a:prstGeom prst="rect">
            <a:avLst/>
          </a:prstGeom>
          <a:noFill/>
          <a:ln>
            <a:noFill/>
          </a:ln>
        </p:spPr>
      </p:pic>
      <p:pic>
        <p:nvPicPr>
          <p:cNvPr id="39" name="Google Shape;39;p9"/>
          <p:cNvPicPr preferRelativeResize="0"/>
          <p:nvPr/>
        </p:nvPicPr>
        <p:blipFill>
          <a:blip r:embed="rId8">
            <a:alphaModFix/>
          </a:blip>
          <a:stretch>
            <a:fillRect/>
          </a:stretch>
        </p:blipFill>
        <p:spPr>
          <a:xfrm>
            <a:off x="3474850" y="4052300"/>
            <a:ext cx="2326299" cy="1540274"/>
          </a:xfrm>
          <a:prstGeom prst="rect">
            <a:avLst/>
          </a:prstGeom>
          <a:noFill/>
          <a:ln>
            <a:noFill/>
          </a:ln>
        </p:spPr>
      </p:pic>
      <p:pic>
        <p:nvPicPr>
          <p:cNvPr id="40" name="Google Shape;40;p9"/>
          <p:cNvPicPr preferRelativeResize="0"/>
          <p:nvPr/>
        </p:nvPicPr>
        <p:blipFill rotWithShape="1">
          <a:blip r:embed="rId9">
            <a:alphaModFix/>
          </a:blip>
          <a:srcRect l="10016" r="5029"/>
          <a:stretch/>
        </p:blipFill>
        <p:spPr>
          <a:xfrm>
            <a:off x="6324400" y="4052300"/>
            <a:ext cx="2326301" cy="15402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
        <p:cNvGrpSpPr/>
        <p:nvPr/>
      </p:nvGrpSpPr>
      <p:grpSpPr>
        <a:xfrm>
          <a:off x="0" y="0"/>
          <a:ext cx="0" cy="0"/>
          <a:chOff x="0" y="0"/>
          <a:chExt cx="0" cy="0"/>
        </a:xfrm>
      </p:grpSpPr>
      <p:sp>
        <p:nvSpPr>
          <p:cNvPr id="216" name="Google Shape;216;p27"/>
          <p:cNvSpPr/>
          <p:nvPr/>
        </p:nvSpPr>
        <p:spPr>
          <a:xfrm>
            <a:off x="125" y="-4050"/>
            <a:ext cx="9144000" cy="68661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7"/>
          <p:cNvSpPr txBox="1"/>
          <p:nvPr/>
        </p:nvSpPr>
        <p:spPr>
          <a:xfrm>
            <a:off x="460850" y="521244"/>
            <a:ext cx="7363500" cy="54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800" b="1">
                <a:solidFill>
                  <a:srgbClr val="FFC000"/>
                </a:solidFill>
              </a:rPr>
              <a:t>Conclusion</a:t>
            </a:r>
            <a:endParaRPr sz="2800" b="1" i="0" u="none" strike="noStrike" cap="none">
              <a:solidFill>
                <a:schemeClr val="lt1"/>
              </a:solidFill>
              <a:latin typeface="Arial"/>
              <a:ea typeface="Arial"/>
              <a:cs typeface="Arial"/>
              <a:sym typeface="Arial"/>
            </a:endParaRPr>
          </a:p>
        </p:txBody>
      </p:sp>
      <p:sp>
        <p:nvSpPr>
          <p:cNvPr id="218" name="Google Shape;218;p27"/>
          <p:cNvSpPr txBox="1"/>
          <p:nvPr/>
        </p:nvSpPr>
        <p:spPr>
          <a:xfrm>
            <a:off x="543975" y="1431725"/>
            <a:ext cx="8295600" cy="9579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FFFFFF"/>
              </a:buClr>
              <a:buSzPts val="2200"/>
              <a:buChar char="●"/>
            </a:pPr>
            <a:r>
              <a:rPr lang="en-GB" sz="2200">
                <a:solidFill>
                  <a:srgbClr val="FFFFFF"/>
                </a:solidFill>
              </a:rPr>
              <a:t>Trip@Us is your friendly travel buddy that provides recommendation yet gives you the flexibility to choose :)</a:t>
            </a:r>
            <a:endParaRPr sz="2200">
              <a:solidFill>
                <a:srgbClr val="FFFFFF"/>
              </a:solidFill>
            </a:endParaRPr>
          </a:p>
          <a:p>
            <a:pPr marL="0" lvl="0" indent="0" algn="l" rtl="0">
              <a:spcBef>
                <a:spcPts val="0"/>
              </a:spcBef>
              <a:spcAft>
                <a:spcPts val="0"/>
              </a:spcAft>
              <a:buNone/>
            </a:pPr>
            <a:endParaRPr sz="2200">
              <a:solidFill>
                <a:srgbClr val="FFFFFF"/>
              </a:solidFill>
            </a:endParaRPr>
          </a:p>
          <a:p>
            <a:pPr marL="0" lvl="0" indent="0" algn="l" rtl="0">
              <a:spcBef>
                <a:spcPts val="0"/>
              </a:spcBef>
              <a:spcAft>
                <a:spcPts val="0"/>
              </a:spcAft>
              <a:buNone/>
            </a:pPr>
            <a:endParaRPr sz="2200">
              <a:solidFill>
                <a:srgbClr val="FFFFFF"/>
              </a:solidFill>
            </a:endParaRPr>
          </a:p>
          <a:p>
            <a:pPr marL="0" lvl="0" indent="0" algn="l" rtl="0">
              <a:spcBef>
                <a:spcPts val="0"/>
              </a:spcBef>
              <a:spcAft>
                <a:spcPts val="0"/>
              </a:spcAft>
              <a:buNone/>
            </a:pPr>
            <a:endParaRPr sz="2200">
              <a:solidFill>
                <a:srgbClr val="FFFFFF"/>
              </a:solidFill>
            </a:endParaRPr>
          </a:p>
          <a:p>
            <a:pPr marL="0" lvl="0" indent="0" algn="l" rtl="0">
              <a:spcBef>
                <a:spcPts val="0"/>
              </a:spcBef>
              <a:spcAft>
                <a:spcPts val="0"/>
              </a:spcAft>
              <a:buNone/>
            </a:pPr>
            <a:r>
              <a:rPr lang="en-GB" sz="2200">
                <a:solidFill>
                  <a:srgbClr val="FFFFFF"/>
                </a:solidFill>
              </a:rPr>
              <a:t>[Pictures to be added here]</a:t>
            </a:r>
            <a:endParaRPr sz="2200">
              <a:solidFill>
                <a:srgbClr val="FFFFFF"/>
              </a:solidFill>
            </a:endParaRPr>
          </a:p>
          <a:p>
            <a:pPr marL="0" lvl="0" indent="0" algn="l" rtl="0">
              <a:spcBef>
                <a:spcPts val="0"/>
              </a:spcBef>
              <a:spcAft>
                <a:spcPts val="0"/>
              </a:spcAft>
              <a:buNone/>
            </a:pPr>
            <a:endParaRPr sz="2200">
              <a:solidFill>
                <a:srgbClr val="FFFFFF"/>
              </a:solidFill>
              <a:latin typeface="Raleway"/>
              <a:ea typeface="Raleway"/>
              <a:cs typeface="Raleway"/>
              <a:sym typeface="Raleway"/>
            </a:endParaRPr>
          </a:p>
          <a:p>
            <a:pPr marL="0" lvl="0" indent="0" algn="l" rtl="0">
              <a:spcBef>
                <a:spcPts val="0"/>
              </a:spcBef>
              <a:spcAft>
                <a:spcPts val="0"/>
              </a:spcAft>
              <a:buNone/>
            </a:pPr>
            <a:endParaRPr sz="2200">
              <a:solidFill>
                <a:srgbClr val="FFFFFF"/>
              </a:solidFill>
              <a:latin typeface="Raleway"/>
              <a:ea typeface="Raleway"/>
              <a:cs typeface="Raleway"/>
              <a:sym typeface="Raleway"/>
            </a:endParaRPr>
          </a:p>
        </p:txBody>
      </p:sp>
      <p:pic>
        <p:nvPicPr>
          <p:cNvPr id="219" name="Google Shape;219;p27"/>
          <p:cNvPicPr preferRelativeResize="0"/>
          <p:nvPr/>
        </p:nvPicPr>
        <p:blipFill>
          <a:blip r:embed="rId4">
            <a:alphaModFix/>
          </a:blip>
          <a:stretch>
            <a:fillRect/>
          </a:stretch>
        </p:blipFill>
        <p:spPr>
          <a:xfrm>
            <a:off x="0" y="2755000"/>
            <a:ext cx="5943599" cy="1640725"/>
          </a:xfrm>
          <a:prstGeom prst="rect">
            <a:avLst/>
          </a:prstGeom>
          <a:noFill/>
          <a:ln>
            <a:noFill/>
          </a:ln>
        </p:spPr>
      </p:pic>
      <p:pic>
        <p:nvPicPr>
          <p:cNvPr id="220" name="Google Shape;220;p27"/>
          <p:cNvPicPr preferRelativeResize="0"/>
          <p:nvPr/>
        </p:nvPicPr>
        <p:blipFill rotWithShape="1">
          <a:blip r:embed="rId5">
            <a:alphaModFix/>
          </a:blip>
          <a:srcRect l="22589" t="19582" r="2313" b="25685"/>
          <a:stretch/>
        </p:blipFill>
        <p:spPr>
          <a:xfrm>
            <a:off x="3200550" y="4761100"/>
            <a:ext cx="5943576" cy="16407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4"/>
        <p:cNvGrpSpPr/>
        <p:nvPr/>
      </p:nvGrpSpPr>
      <p:grpSpPr>
        <a:xfrm>
          <a:off x="0" y="0"/>
          <a:ext cx="0" cy="0"/>
          <a:chOff x="0" y="0"/>
          <a:chExt cx="0" cy="0"/>
        </a:xfrm>
      </p:grpSpPr>
      <p:sp>
        <p:nvSpPr>
          <p:cNvPr id="225" name="Google Shape;225;p28"/>
          <p:cNvSpPr/>
          <p:nvPr/>
        </p:nvSpPr>
        <p:spPr>
          <a:xfrm>
            <a:off x="150" y="0"/>
            <a:ext cx="9144000" cy="68661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8"/>
          <p:cNvSpPr txBox="1"/>
          <p:nvPr/>
        </p:nvSpPr>
        <p:spPr>
          <a:xfrm>
            <a:off x="4674349" y="4160950"/>
            <a:ext cx="41625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3600" b="1">
                <a:solidFill>
                  <a:schemeClr val="lt1"/>
                </a:solidFill>
              </a:rPr>
              <a:t>Happy Tripping</a:t>
            </a:r>
            <a:endParaRPr sz="3600" b="1" i="0" u="none" strike="noStrike" cap="none">
              <a:solidFill>
                <a:srgbClr val="FFC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0"/>
        <p:cNvGrpSpPr/>
        <p:nvPr/>
      </p:nvGrpSpPr>
      <p:grpSpPr>
        <a:xfrm>
          <a:off x="0" y="0"/>
          <a:ext cx="0" cy="0"/>
          <a:chOff x="0" y="0"/>
          <a:chExt cx="0" cy="0"/>
        </a:xfrm>
      </p:grpSpPr>
      <p:sp>
        <p:nvSpPr>
          <p:cNvPr id="231" name="Google Shape;231;p29"/>
          <p:cNvSpPr/>
          <p:nvPr/>
        </p:nvSpPr>
        <p:spPr>
          <a:xfrm>
            <a:off x="150" y="0"/>
            <a:ext cx="9144000" cy="6942300"/>
          </a:xfrm>
          <a:prstGeom prst="rect">
            <a:avLst/>
          </a:prstGeom>
          <a:solidFill>
            <a:srgbClr val="000000">
              <a:alpha val="729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200">
              <a:solidFill>
                <a:srgbClr val="FFFFFF"/>
              </a:solidFill>
            </a:endParaRPr>
          </a:p>
        </p:txBody>
      </p:sp>
      <p:sp>
        <p:nvSpPr>
          <p:cNvPr id="232" name="Google Shape;232;p29"/>
          <p:cNvSpPr txBox="1"/>
          <p:nvPr/>
        </p:nvSpPr>
        <p:spPr>
          <a:xfrm>
            <a:off x="255000" y="564194"/>
            <a:ext cx="7363500" cy="54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800" b="1">
                <a:solidFill>
                  <a:srgbClr val="FFC000"/>
                </a:solidFill>
              </a:rPr>
              <a:t>Binary Linear Programming</a:t>
            </a:r>
            <a:endParaRPr sz="2800" b="1" i="0" u="none" strike="noStrike" cap="none">
              <a:solidFill>
                <a:schemeClr val="lt1"/>
              </a:solidFill>
              <a:latin typeface="Arial"/>
              <a:ea typeface="Arial"/>
              <a:cs typeface="Arial"/>
              <a:sym typeface="Arial"/>
            </a:endParaRPr>
          </a:p>
        </p:txBody>
      </p:sp>
      <p:sp>
        <p:nvSpPr>
          <p:cNvPr id="233" name="Google Shape;233;p29"/>
          <p:cNvSpPr txBox="1"/>
          <p:nvPr/>
        </p:nvSpPr>
        <p:spPr>
          <a:xfrm>
            <a:off x="441300" y="1196175"/>
            <a:ext cx="5638800" cy="13236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FFFFFF"/>
              </a:buClr>
              <a:buSzPts val="2200"/>
              <a:buChar char="●"/>
            </a:pPr>
            <a:r>
              <a:rPr lang="en-GB" sz="2200">
                <a:solidFill>
                  <a:srgbClr val="FFFFFF"/>
                </a:solidFill>
              </a:rPr>
              <a:t>Popularity Score for each attraction amongst different groups of travelers</a:t>
            </a:r>
            <a:endParaRPr sz="2200">
              <a:solidFill>
                <a:srgbClr val="FFFFFF"/>
              </a:solidFill>
            </a:endParaRPr>
          </a:p>
        </p:txBody>
      </p:sp>
      <p:pic>
        <p:nvPicPr>
          <p:cNvPr id="234" name="Google Shape;234;p29"/>
          <p:cNvPicPr preferRelativeResize="0"/>
          <p:nvPr/>
        </p:nvPicPr>
        <p:blipFill>
          <a:blip r:embed="rId4">
            <a:alphaModFix/>
          </a:blip>
          <a:stretch>
            <a:fillRect/>
          </a:stretch>
        </p:blipFill>
        <p:spPr>
          <a:xfrm>
            <a:off x="6619875" y="992788"/>
            <a:ext cx="1984375" cy="1984375"/>
          </a:xfrm>
          <a:prstGeom prst="rect">
            <a:avLst/>
          </a:prstGeom>
          <a:noFill/>
          <a:ln>
            <a:noFill/>
          </a:ln>
        </p:spPr>
      </p:pic>
      <p:sp>
        <p:nvSpPr>
          <p:cNvPr id="235" name="Google Shape;235;p29"/>
          <p:cNvSpPr txBox="1"/>
          <p:nvPr/>
        </p:nvSpPr>
        <p:spPr>
          <a:xfrm>
            <a:off x="441300" y="2412850"/>
            <a:ext cx="8433000" cy="18702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FFFFFF"/>
              </a:buClr>
              <a:buSzPts val="2200"/>
              <a:buChar char="●"/>
            </a:pPr>
            <a:r>
              <a:rPr lang="en-GB" sz="2200">
                <a:solidFill>
                  <a:srgbClr val="FFFFFF"/>
                </a:solidFill>
              </a:rPr>
              <a:t>Optimisation Function</a:t>
            </a:r>
            <a:endParaRPr sz="2200">
              <a:solidFill>
                <a:srgbClr val="FFFFFF"/>
              </a:solidFill>
            </a:endParaRPr>
          </a:p>
          <a:p>
            <a:pPr marL="914400" lvl="1" indent="-368300" algn="l" rtl="0">
              <a:spcBef>
                <a:spcPts val="0"/>
              </a:spcBef>
              <a:spcAft>
                <a:spcPts val="0"/>
              </a:spcAft>
              <a:buClr>
                <a:srgbClr val="FFFFFF"/>
              </a:buClr>
              <a:buSzPts val="2200"/>
              <a:buChar char="○"/>
            </a:pPr>
            <a:r>
              <a:rPr lang="en-GB" sz="2200">
                <a:solidFill>
                  <a:srgbClr val="FFFFFF"/>
                </a:solidFill>
              </a:rPr>
              <a:t>Max(Likeability Score) where</a:t>
            </a:r>
            <a:endParaRPr sz="2200">
              <a:solidFill>
                <a:srgbClr val="FFFFFF"/>
              </a:solidFill>
            </a:endParaRPr>
          </a:p>
          <a:p>
            <a:pPr marL="914400" lvl="1" indent="-368300" algn="l" rtl="0">
              <a:spcBef>
                <a:spcPts val="0"/>
              </a:spcBef>
              <a:spcAft>
                <a:spcPts val="0"/>
              </a:spcAft>
              <a:buClr>
                <a:srgbClr val="FFFFFF"/>
              </a:buClr>
              <a:buSzPts val="2200"/>
              <a:buChar char="○"/>
            </a:pPr>
            <a:r>
              <a:rPr lang="en-GB" sz="2200">
                <a:solidFill>
                  <a:srgbClr val="FFFFFF"/>
                </a:solidFill>
              </a:rPr>
              <a:t>Likeability = SumProduct(Preference(tim) * Popularity (attraction))</a:t>
            </a:r>
            <a:endParaRPr sz="2200">
              <a:solidFill>
                <a:srgbClr val="FFFFFF"/>
              </a:solidFill>
            </a:endParaRPr>
          </a:p>
          <a:p>
            <a:pPr marL="914400" lvl="0" indent="0" algn="l" rtl="0">
              <a:spcBef>
                <a:spcPts val="0"/>
              </a:spcBef>
              <a:spcAft>
                <a:spcPts val="0"/>
              </a:spcAft>
              <a:buNone/>
            </a:pPr>
            <a:endParaRPr sz="2200">
              <a:solidFill>
                <a:srgbClr val="FFFFFF"/>
              </a:solidFill>
            </a:endParaRPr>
          </a:p>
          <a:p>
            <a:pPr marL="914400" lvl="0" indent="0" algn="l" rtl="0">
              <a:spcBef>
                <a:spcPts val="0"/>
              </a:spcBef>
              <a:spcAft>
                <a:spcPts val="0"/>
              </a:spcAft>
              <a:buNone/>
            </a:pPr>
            <a:endParaRPr sz="2200">
              <a:solidFill>
                <a:srgbClr val="FFFFFF"/>
              </a:solidFill>
            </a:endParaRPr>
          </a:p>
        </p:txBody>
      </p:sp>
      <p:sp>
        <p:nvSpPr>
          <p:cNvPr id="236" name="Google Shape;236;p29"/>
          <p:cNvSpPr txBox="1"/>
          <p:nvPr/>
        </p:nvSpPr>
        <p:spPr>
          <a:xfrm>
            <a:off x="441300" y="4029050"/>
            <a:ext cx="8433000" cy="8844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FFFFFF"/>
              </a:buClr>
              <a:buSzPts val="2200"/>
              <a:buChar char="●"/>
            </a:pPr>
            <a:r>
              <a:rPr lang="en-GB" sz="2200">
                <a:solidFill>
                  <a:srgbClr val="FFFFFF"/>
                </a:solidFill>
              </a:rPr>
              <a:t>Decision Variable</a:t>
            </a:r>
            <a:endParaRPr sz="2200">
              <a:solidFill>
                <a:srgbClr val="FFFFFF"/>
              </a:solidFill>
            </a:endParaRPr>
          </a:p>
          <a:p>
            <a:pPr marL="914400" lvl="1" indent="-368300" algn="l" rtl="0">
              <a:spcBef>
                <a:spcPts val="0"/>
              </a:spcBef>
              <a:spcAft>
                <a:spcPts val="0"/>
              </a:spcAft>
              <a:buClr>
                <a:srgbClr val="FFFFFF"/>
              </a:buClr>
              <a:buSzPts val="2200"/>
              <a:buChar char="○"/>
            </a:pPr>
            <a:r>
              <a:rPr lang="en-GB" sz="2200">
                <a:solidFill>
                  <a:srgbClr val="FFFFFF"/>
                </a:solidFill>
              </a:rPr>
              <a:t>Binary (1,0) values of attractions</a:t>
            </a:r>
            <a:endParaRPr sz="2200">
              <a:solidFill>
                <a:srgbClr val="FFFFFF"/>
              </a:solidFill>
            </a:endParaRPr>
          </a:p>
          <a:p>
            <a:pPr marL="914400" lvl="0" indent="0" algn="l" rtl="0">
              <a:spcBef>
                <a:spcPts val="0"/>
              </a:spcBef>
              <a:spcAft>
                <a:spcPts val="0"/>
              </a:spcAft>
              <a:buNone/>
            </a:pPr>
            <a:endParaRPr sz="2200">
              <a:solidFill>
                <a:srgbClr val="FFFFFF"/>
              </a:solidFill>
            </a:endParaRPr>
          </a:p>
          <a:p>
            <a:pPr marL="914400" lvl="0" indent="0" algn="l" rtl="0">
              <a:spcBef>
                <a:spcPts val="0"/>
              </a:spcBef>
              <a:spcAft>
                <a:spcPts val="0"/>
              </a:spcAft>
              <a:buNone/>
            </a:pPr>
            <a:endParaRPr sz="2200">
              <a:solidFill>
                <a:srgbClr val="FFFFFF"/>
              </a:solidFill>
            </a:endParaRPr>
          </a:p>
        </p:txBody>
      </p:sp>
      <p:sp>
        <p:nvSpPr>
          <p:cNvPr id="237" name="Google Shape;237;p29"/>
          <p:cNvSpPr txBox="1"/>
          <p:nvPr/>
        </p:nvSpPr>
        <p:spPr>
          <a:xfrm>
            <a:off x="441300" y="5024475"/>
            <a:ext cx="8433000" cy="12462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rgbClr val="FFFFFF"/>
              </a:buClr>
              <a:buSzPts val="2200"/>
              <a:buChar char="●"/>
            </a:pPr>
            <a:r>
              <a:rPr lang="en-GB" sz="2200">
                <a:solidFill>
                  <a:srgbClr val="FFFFFF"/>
                </a:solidFill>
              </a:rPr>
              <a:t>Constraints</a:t>
            </a:r>
            <a:endParaRPr sz="2200">
              <a:solidFill>
                <a:srgbClr val="FFFFFF"/>
              </a:solidFill>
            </a:endParaRPr>
          </a:p>
          <a:p>
            <a:pPr marL="914400" lvl="1" indent="-368300" algn="l" rtl="0">
              <a:spcBef>
                <a:spcPts val="0"/>
              </a:spcBef>
              <a:spcAft>
                <a:spcPts val="0"/>
              </a:spcAft>
              <a:buClr>
                <a:srgbClr val="FFFFFF"/>
              </a:buClr>
              <a:buSzPts val="2200"/>
              <a:buChar char="○"/>
            </a:pPr>
            <a:r>
              <a:rPr lang="en-GB" sz="2200">
                <a:solidFill>
                  <a:srgbClr val="FFFFFF"/>
                </a:solidFill>
              </a:rPr>
              <a:t>Time(attraction)*Selected(attraction) &lt;= Duration of trip</a:t>
            </a:r>
            <a:endParaRPr sz="2200">
              <a:solidFill>
                <a:srgbClr val="FFFFFF"/>
              </a:solidFill>
            </a:endParaRPr>
          </a:p>
          <a:p>
            <a:pPr marL="914400" lvl="1" indent="-368300" algn="l" rtl="0">
              <a:spcBef>
                <a:spcPts val="0"/>
              </a:spcBef>
              <a:spcAft>
                <a:spcPts val="0"/>
              </a:spcAft>
              <a:buClr>
                <a:srgbClr val="FFFFFF"/>
              </a:buClr>
              <a:buSzPts val="2200"/>
              <a:buChar char="○"/>
            </a:pPr>
            <a:r>
              <a:rPr lang="en-GB" sz="2200">
                <a:solidFill>
                  <a:srgbClr val="FFFFFF"/>
                </a:solidFill>
              </a:rPr>
              <a:t>10 hours/day of travelling</a:t>
            </a:r>
            <a:endParaRPr sz="2200">
              <a:solidFill>
                <a:srgbClr val="FFFFFF"/>
              </a:solidFill>
            </a:endParaRPr>
          </a:p>
          <a:p>
            <a:pPr marL="914400" lvl="0" indent="0" algn="l" rtl="0">
              <a:spcBef>
                <a:spcPts val="0"/>
              </a:spcBef>
              <a:spcAft>
                <a:spcPts val="0"/>
              </a:spcAft>
              <a:buNone/>
            </a:pPr>
            <a:endParaRPr sz="2200">
              <a:solidFill>
                <a:srgbClr val="FFFFFF"/>
              </a:solidFill>
            </a:endParaRPr>
          </a:p>
          <a:p>
            <a:pPr marL="914400" lvl="0" indent="0" algn="l" rtl="0">
              <a:spcBef>
                <a:spcPts val="0"/>
              </a:spcBef>
              <a:spcAft>
                <a:spcPts val="0"/>
              </a:spcAft>
              <a:buNone/>
            </a:pPr>
            <a:endParaRPr sz="22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4"/>
                                        </p:tgtEl>
                                        <p:attrNameLst>
                                          <p:attrName>style.visibility</p:attrName>
                                        </p:attrNameLst>
                                      </p:cBhvr>
                                      <p:to>
                                        <p:strVal val="visible"/>
                                      </p:to>
                                    </p:se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33"/>
                                        </p:tgtEl>
                                        <p:attrNameLst>
                                          <p:attrName>style.visibility</p:attrName>
                                        </p:attrNameLst>
                                      </p:cBhvr>
                                      <p:to>
                                        <p:strVal val="visible"/>
                                      </p:to>
                                    </p:set>
                                    <p:animEffect transition="in" filter="fade">
                                      <p:cBhvr>
                                        <p:cTn id="14" dur="1000"/>
                                        <p:tgtEl>
                                          <p:spTgt spid="23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1"/>
        <p:cNvGrpSpPr/>
        <p:nvPr/>
      </p:nvGrpSpPr>
      <p:grpSpPr>
        <a:xfrm>
          <a:off x="0" y="0"/>
          <a:ext cx="0" cy="0"/>
          <a:chOff x="0" y="0"/>
          <a:chExt cx="0" cy="0"/>
        </a:xfrm>
      </p:grpSpPr>
      <p:sp>
        <p:nvSpPr>
          <p:cNvPr id="242" name="Google Shape;242;p30"/>
          <p:cNvSpPr/>
          <p:nvPr/>
        </p:nvSpPr>
        <p:spPr>
          <a:xfrm>
            <a:off x="150" y="0"/>
            <a:ext cx="9144000" cy="68661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30"/>
          <p:cNvSpPr txBox="1"/>
          <p:nvPr/>
        </p:nvSpPr>
        <p:spPr>
          <a:xfrm>
            <a:off x="332000" y="263542"/>
            <a:ext cx="7363500" cy="612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sp>
        <p:nvSpPr>
          <p:cNvPr id="244" name="Google Shape;244;p30"/>
          <p:cNvSpPr txBox="1"/>
          <p:nvPr/>
        </p:nvSpPr>
        <p:spPr>
          <a:xfrm>
            <a:off x="332000" y="263550"/>
            <a:ext cx="8540400" cy="2308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800" b="1">
                <a:solidFill>
                  <a:srgbClr val="FFC000"/>
                </a:solidFill>
              </a:rPr>
              <a:t>Book My Hotel </a:t>
            </a:r>
            <a:endParaRPr sz="2800" b="1">
              <a:solidFill>
                <a:srgbClr val="FFC000"/>
              </a:solidFill>
            </a:endParaRPr>
          </a:p>
          <a:p>
            <a:pPr marL="0" marR="0" lvl="0" indent="0" algn="l" rtl="0">
              <a:lnSpc>
                <a:spcPct val="100000"/>
              </a:lnSpc>
              <a:spcBef>
                <a:spcPts val="0"/>
              </a:spcBef>
              <a:spcAft>
                <a:spcPts val="0"/>
              </a:spcAft>
              <a:buNone/>
            </a:pPr>
            <a:endParaRPr sz="2400" b="1">
              <a:solidFill>
                <a:srgbClr val="FFFFFF"/>
              </a:solidFill>
            </a:endParaRPr>
          </a:p>
          <a:p>
            <a:pPr marL="457200" marR="0" lvl="0" indent="-349250" algn="l" rtl="0">
              <a:lnSpc>
                <a:spcPct val="100000"/>
              </a:lnSpc>
              <a:spcBef>
                <a:spcPts val="0"/>
              </a:spcBef>
              <a:spcAft>
                <a:spcPts val="0"/>
              </a:spcAft>
              <a:buClr>
                <a:srgbClr val="FFFFFF"/>
              </a:buClr>
              <a:buSzPts val="1900"/>
              <a:buChar char="-"/>
            </a:pPr>
            <a:r>
              <a:rPr lang="en-GB" sz="1900" b="1">
                <a:solidFill>
                  <a:srgbClr val="FFFFFF"/>
                </a:solidFill>
              </a:rPr>
              <a:t>Brute force search algorithm using distance based heuristics </a:t>
            </a:r>
            <a:endParaRPr sz="1900" b="1">
              <a:solidFill>
                <a:srgbClr val="FFFFFF"/>
              </a:solidFill>
            </a:endParaRPr>
          </a:p>
          <a:p>
            <a:pPr marL="457200" marR="0" lvl="0" indent="0" algn="l" rtl="0">
              <a:lnSpc>
                <a:spcPct val="100000"/>
              </a:lnSpc>
              <a:spcBef>
                <a:spcPts val="0"/>
              </a:spcBef>
              <a:spcAft>
                <a:spcPts val="0"/>
              </a:spcAft>
              <a:buNone/>
            </a:pPr>
            <a:endParaRPr sz="1900" b="1">
              <a:solidFill>
                <a:srgbClr val="FFFFFF"/>
              </a:solidFill>
            </a:endParaRPr>
          </a:p>
          <a:p>
            <a:pPr marL="457200" marR="0" lvl="0" indent="-349250" algn="l" rtl="0">
              <a:lnSpc>
                <a:spcPct val="100000"/>
              </a:lnSpc>
              <a:spcBef>
                <a:spcPts val="0"/>
              </a:spcBef>
              <a:spcAft>
                <a:spcPts val="0"/>
              </a:spcAft>
              <a:buClr>
                <a:srgbClr val="FFFFFF"/>
              </a:buClr>
              <a:buSzPts val="1900"/>
              <a:buChar char="-"/>
            </a:pPr>
            <a:r>
              <a:rPr lang="en-GB" sz="1900" b="1">
                <a:solidFill>
                  <a:srgbClr val="FFFFFF"/>
                </a:solidFill>
              </a:rPr>
              <a:t>Each node is evaluated based on actual distance and user preference with nearby hotels as recommended to stay</a:t>
            </a:r>
            <a:endParaRPr sz="1900" b="1">
              <a:solidFill>
                <a:srgbClr val="FFFFFF"/>
              </a:solidFill>
            </a:endParaRPr>
          </a:p>
          <a:p>
            <a:pPr marL="45720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pic>
        <p:nvPicPr>
          <p:cNvPr id="245" name="Google Shape;245;p30"/>
          <p:cNvPicPr preferRelativeResize="0"/>
          <p:nvPr/>
        </p:nvPicPr>
        <p:blipFill rotWithShape="1">
          <a:blip r:embed="rId4">
            <a:alphaModFix/>
          </a:blip>
          <a:srcRect l="5993" t="19084" r="35358" b="19727"/>
          <a:stretch/>
        </p:blipFill>
        <p:spPr>
          <a:xfrm>
            <a:off x="1141625" y="2723525"/>
            <a:ext cx="6478376" cy="3807700"/>
          </a:xfrm>
          <a:prstGeom prst="rect">
            <a:avLst/>
          </a:prstGeom>
          <a:noFill/>
          <a:ln>
            <a:noFill/>
          </a:ln>
        </p:spPr>
      </p:pic>
      <p:sp>
        <p:nvSpPr>
          <p:cNvPr id="246" name="Google Shape;246;p30"/>
          <p:cNvSpPr txBox="1"/>
          <p:nvPr/>
        </p:nvSpPr>
        <p:spPr>
          <a:xfrm>
            <a:off x="1809750" y="5953125"/>
            <a:ext cx="10953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Raleway"/>
                <a:ea typeface="Raleway"/>
                <a:cs typeface="Raleway"/>
                <a:sym typeface="Raleway"/>
              </a:rPr>
              <a:t>D = 40km</a:t>
            </a:r>
            <a:endParaRPr b="1">
              <a:solidFill>
                <a:srgbClr val="FFFFFF"/>
              </a:solidFill>
              <a:latin typeface="Raleway"/>
              <a:ea typeface="Raleway"/>
              <a:cs typeface="Raleway"/>
              <a:sym typeface="Raleway"/>
            </a:endParaRPr>
          </a:p>
        </p:txBody>
      </p:sp>
      <p:sp>
        <p:nvSpPr>
          <p:cNvPr id="247" name="Google Shape;247;p30"/>
          <p:cNvSpPr txBox="1"/>
          <p:nvPr/>
        </p:nvSpPr>
        <p:spPr>
          <a:xfrm>
            <a:off x="2692400" y="5953125"/>
            <a:ext cx="1095300" cy="5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Raleway"/>
                <a:ea typeface="Raleway"/>
                <a:cs typeface="Raleway"/>
                <a:sym typeface="Raleway"/>
              </a:rPr>
              <a:t>D = 32km</a:t>
            </a:r>
            <a:endParaRPr b="1">
              <a:solidFill>
                <a:srgbClr val="FFFFFF"/>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fade">
                                      <p:cBhvr>
                                        <p:cTn id="7" dur="1000"/>
                                        <p:tgtEl>
                                          <p:spTgt spid="2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5"/>
                                        </p:tgtEl>
                                        <p:attrNameLst>
                                          <p:attrName>style.visibility</p:attrName>
                                        </p:attrNameLst>
                                      </p:cBhvr>
                                      <p:to>
                                        <p:strVal val="visible"/>
                                      </p:to>
                                    </p:set>
                                    <p:animEffect transition="in" filter="fade">
                                      <p:cBhvr>
                                        <p:cTn id="12" dur="1000"/>
                                        <p:tgtEl>
                                          <p:spTgt spid="245"/>
                                        </p:tgtEl>
                                      </p:cBhvr>
                                    </p:animEffect>
                                  </p:childTnLst>
                                </p:cTn>
                              </p:par>
                              <p:par>
                                <p:cTn id="13" presetID="10" presetClass="entr" presetSubtype="0" fill="hold" nodeType="withEffect">
                                  <p:stCondLst>
                                    <p:cond delay="0"/>
                                  </p:stCondLst>
                                  <p:childTnLst>
                                    <p:set>
                                      <p:cBhvr>
                                        <p:cTn id="14" dur="1" fill="hold">
                                          <p:stCondLst>
                                            <p:cond delay="0"/>
                                          </p:stCondLst>
                                        </p:cTn>
                                        <p:tgtEl>
                                          <p:spTgt spid="246"/>
                                        </p:tgtEl>
                                        <p:attrNameLst>
                                          <p:attrName>style.visibility</p:attrName>
                                        </p:attrNameLst>
                                      </p:cBhvr>
                                      <p:to>
                                        <p:strVal val="visible"/>
                                      </p:to>
                                    </p:set>
                                    <p:animEffect transition="in" filter="fade">
                                      <p:cBhvr>
                                        <p:cTn id="15" dur="1000"/>
                                        <p:tgtEl>
                                          <p:spTgt spid="246"/>
                                        </p:tgtEl>
                                      </p:cBhvr>
                                    </p:animEffect>
                                  </p:childTnLst>
                                </p:cTn>
                              </p:par>
                              <p:par>
                                <p:cTn id="16" presetID="10" presetClass="entr" presetSubtype="0" fill="hold" nodeType="withEffect">
                                  <p:stCondLst>
                                    <p:cond delay="0"/>
                                  </p:stCondLst>
                                  <p:childTnLst>
                                    <p:set>
                                      <p:cBhvr>
                                        <p:cTn id="17" dur="1" fill="hold">
                                          <p:stCondLst>
                                            <p:cond delay="0"/>
                                          </p:stCondLst>
                                        </p:cTn>
                                        <p:tgtEl>
                                          <p:spTgt spid="247"/>
                                        </p:tgtEl>
                                        <p:attrNameLst>
                                          <p:attrName>style.visibility</p:attrName>
                                        </p:attrNameLst>
                                      </p:cBhvr>
                                      <p:to>
                                        <p:strVal val="visible"/>
                                      </p:to>
                                    </p:set>
                                    <p:animEffect transition="in" filter="fade">
                                      <p:cBhvr>
                                        <p:cTn id="18" dur="10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1"/>
        <p:cNvGrpSpPr/>
        <p:nvPr/>
      </p:nvGrpSpPr>
      <p:grpSpPr>
        <a:xfrm>
          <a:off x="0" y="0"/>
          <a:ext cx="0" cy="0"/>
          <a:chOff x="0" y="0"/>
          <a:chExt cx="0" cy="0"/>
        </a:xfrm>
      </p:grpSpPr>
      <p:sp>
        <p:nvSpPr>
          <p:cNvPr id="252" name="Google Shape;252;p31"/>
          <p:cNvSpPr/>
          <p:nvPr/>
        </p:nvSpPr>
        <p:spPr>
          <a:xfrm>
            <a:off x="150" y="0"/>
            <a:ext cx="9144000" cy="68661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31"/>
          <p:cNvSpPr txBox="1"/>
          <p:nvPr/>
        </p:nvSpPr>
        <p:spPr>
          <a:xfrm>
            <a:off x="489500" y="366592"/>
            <a:ext cx="7363500" cy="612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800" b="1">
                <a:solidFill>
                  <a:srgbClr val="FFC000"/>
                </a:solidFill>
              </a:rPr>
              <a:t>Data Flow &amp; System Architecture</a:t>
            </a: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sp>
        <p:nvSpPr>
          <p:cNvPr id="254" name="Google Shape;254;p31"/>
          <p:cNvSpPr txBox="1"/>
          <p:nvPr/>
        </p:nvSpPr>
        <p:spPr>
          <a:xfrm>
            <a:off x="647000" y="1054525"/>
            <a:ext cx="63318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FFFFF"/>
                </a:solidFill>
              </a:rPr>
              <a:t>Asynchronous Task Processing - Plan My Trip</a:t>
            </a:r>
            <a:endParaRPr sz="2000" b="1">
              <a:solidFill>
                <a:srgbClr val="FFFFFF"/>
              </a:solidFill>
            </a:endParaRPr>
          </a:p>
        </p:txBody>
      </p:sp>
      <p:pic>
        <p:nvPicPr>
          <p:cNvPr id="255" name="Google Shape;255;p31"/>
          <p:cNvPicPr preferRelativeResize="0"/>
          <p:nvPr/>
        </p:nvPicPr>
        <p:blipFill>
          <a:blip r:embed="rId4">
            <a:alphaModFix/>
          </a:blip>
          <a:stretch>
            <a:fillRect/>
          </a:stretch>
        </p:blipFill>
        <p:spPr>
          <a:xfrm>
            <a:off x="1047900" y="1331563"/>
            <a:ext cx="7048500" cy="2886075"/>
          </a:xfrm>
          <a:prstGeom prst="rect">
            <a:avLst/>
          </a:prstGeom>
          <a:noFill/>
          <a:ln>
            <a:noFill/>
          </a:ln>
        </p:spPr>
      </p:pic>
      <p:sp>
        <p:nvSpPr>
          <p:cNvPr id="256" name="Google Shape;256;p31"/>
          <p:cNvSpPr txBox="1"/>
          <p:nvPr/>
        </p:nvSpPr>
        <p:spPr>
          <a:xfrm>
            <a:off x="1874525" y="2845750"/>
            <a:ext cx="35232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FFFFF"/>
                </a:solidFill>
              </a:rPr>
              <a:t>Rabbitmq Message Broker</a:t>
            </a:r>
            <a:endParaRPr>
              <a:latin typeface="Raleway"/>
              <a:ea typeface="Raleway"/>
              <a:cs typeface="Raleway"/>
              <a:sym typeface="Raleway"/>
            </a:endParaRPr>
          </a:p>
        </p:txBody>
      </p:sp>
      <p:sp>
        <p:nvSpPr>
          <p:cNvPr id="257" name="Google Shape;257;p31"/>
          <p:cNvSpPr txBox="1"/>
          <p:nvPr/>
        </p:nvSpPr>
        <p:spPr>
          <a:xfrm>
            <a:off x="4904725" y="2081850"/>
            <a:ext cx="3523200" cy="47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000" b="1">
                <a:solidFill>
                  <a:srgbClr val="FFFFFF"/>
                </a:solidFill>
              </a:rPr>
              <a:t>Celery Workers</a:t>
            </a:r>
            <a:endParaRPr>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1"/>
        <p:cNvGrpSpPr/>
        <p:nvPr/>
      </p:nvGrpSpPr>
      <p:grpSpPr>
        <a:xfrm>
          <a:off x="0" y="0"/>
          <a:ext cx="0" cy="0"/>
          <a:chOff x="0" y="0"/>
          <a:chExt cx="0" cy="0"/>
        </a:xfrm>
      </p:grpSpPr>
      <p:sp>
        <p:nvSpPr>
          <p:cNvPr id="262" name="Google Shape;262;p32"/>
          <p:cNvSpPr/>
          <p:nvPr/>
        </p:nvSpPr>
        <p:spPr>
          <a:xfrm>
            <a:off x="150" y="0"/>
            <a:ext cx="9144000" cy="68661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32"/>
          <p:cNvSpPr txBox="1"/>
          <p:nvPr/>
        </p:nvSpPr>
        <p:spPr>
          <a:xfrm>
            <a:off x="489500" y="366593"/>
            <a:ext cx="7363500" cy="554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800" b="1">
                <a:solidFill>
                  <a:srgbClr val="FFC000"/>
                </a:solidFill>
              </a:rPr>
              <a:t>Data Flow &amp; System Architecture</a:t>
            </a: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sp>
        <p:nvSpPr>
          <p:cNvPr id="264" name="Google Shape;264;p32"/>
          <p:cNvSpPr txBox="1"/>
          <p:nvPr/>
        </p:nvSpPr>
        <p:spPr>
          <a:xfrm>
            <a:off x="647000" y="1054525"/>
            <a:ext cx="6331800" cy="41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FFFFF"/>
                </a:solidFill>
              </a:rPr>
              <a:t>Asynchronous Task Processing - Plan My Trip</a:t>
            </a:r>
            <a:endParaRPr sz="2000" b="1">
              <a:solidFill>
                <a:srgbClr val="FFFFFF"/>
              </a:solidFill>
            </a:endParaRPr>
          </a:p>
        </p:txBody>
      </p:sp>
      <p:sp>
        <p:nvSpPr>
          <p:cNvPr id="265" name="Google Shape;265;p32"/>
          <p:cNvSpPr txBox="1"/>
          <p:nvPr/>
        </p:nvSpPr>
        <p:spPr>
          <a:xfrm>
            <a:off x="2302275" y="2443975"/>
            <a:ext cx="3523200" cy="47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FFFFF"/>
                </a:solidFill>
              </a:rPr>
              <a:t>Rabbitmq Message Broker</a:t>
            </a:r>
            <a:endParaRPr b="1">
              <a:latin typeface="Raleway"/>
              <a:ea typeface="Raleway"/>
              <a:cs typeface="Raleway"/>
              <a:sym typeface="Raleway"/>
            </a:endParaRPr>
          </a:p>
        </p:txBody>
      </p:sp>
      <p:sp>
        <p:nvSpPr>
          <p:cNvPr id="266" name="Google Shape;266;p32"/>
          <p:cNvSpPr txBox="1"/>
          <p:nvPr/>
        </p:nvSpPr>
        <p:spPr>
          <a:xfrm>
            <a:off x="5890075" y="2087900"/>
            <a:ext cx="3523200" cy="47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000" b="1">
                <a:solidFill>
                  <a:srgbClr val="FFFFFF"/>
                </a:solidFill>
              </a:rPr>
              <a:t>Celery Workers</a:t>
            </a:r>
            <a:endParaRPr b="1">
              <a:latin typeface="Raleway"/>
              <a:ea typeface="Raleway"/>
              <a:cs typeface="Raleway"/>
              <a:sym typeface="Raleway"/>
            </a:endParaRPr>
          </a:p>
        </p:txBody>
      </p:sp>
      <p:sp>
        <p:nvSpPr>
          <p:cNvPr id="267" name="Google Shape;267;p32"/>
          <p:cNvSpPr/>
          <p:nvPr/>
        </p:nvSpPr>
        <p:spPr>
          <a:xfrm>
            <a:off x="254000" y="3695500"/>
            <a:ext cx="1714500" cy="92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rPr>
              <a:t>CLIENT</a:t>
            </a:r>
            <a:endParaRPr sz="2000" b="1">
              <a:solidFill>
                <a:srgbClr val="FFFFFF"/>
              </a:solidFill>
            </a:endParaRPr>
          </a:p>
        </p:txBody>
      </p:sp>
      <p:sp>
        <p:nvSpPr>
          <p:cNvPr id="268" name="Google Shape;268;p32"/>
          <p:cNvSpPr/>
          <p:nvPr/>
        </p:nvSpPr>
        <p:spPr>
          <a:xfrm>
            <a:off x="2837750" y="2973100"/>
            <a:ext cx="2667000" cy="2365500"/>
          </a:xfrm>
          <a:prstGeom prst="roundRect">
            <a:avLst>
              <a:gd name="adj" fmla="val 16667"/>
            </a:avLst>
          </a:prstGeom>
          <a:solidFill>
            <a:srgbClr val="D5A6BD"/>
          </a:solidFill>
          <a:ln w="9525" cap="flat" cmpd="sng">
            <a:solidFill>
              <a:schemeClr val="dk2"/>
            </a:solidFill>
            <a:prstDash val="solid"/>
            <a:round/>
            <a:headEnd type="none" w="sm" len="sm"/>
            <a:tailEnd type="none" w="sm" len="sm"/>
          </a:ln>
          <a:effectLst>
            <a:outerShdw blurRad="57150" dist="19050" dir="5400000" algn="bl" rotWithShape="0">
              <a:srgbClr val="FFE599">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3034975" y="3187450"/>
            <a:ext cx="902100" cy="19368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TASK A</a:t>
            </a:r>
            <a:endParaRPr>
              <a:solidFill>
                <a:srgbClr val="FFFFFF"/>
              </a:solidFill>
            </a:endParaRPr>
          </a:p>
        </p:txBody>
      </p:sp>
      <p:sp>
        <p:nvSpPr>
          <p:cNvPr id="270" name="Google Shape;270;p32"/>
          <p:cNvSpPr/>
          <p:nvPr/>
        </p:nvSpPr>
        <p:spPr>
          <a:xfrm>
            <a:off x="4330375" y="3187450"/>
            <a:ext cx="902100" cy="1936800"/>
          </a:xfrm>
          <a:prstGeom prst="roundRect">
            <a:avLst>
              <a:gd name="adj" fmla="val 16667"/>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TASK B</a:t>
            </a:r>
            <a:endParaRPr>
              <a:solidFill>
                <a:srgbClr val="FFFFFF"/>
              </a:solidFill>
            </a:endParaRPr>
          </a:p>
        </p:txBody>
      </p:sp>
      <p:cxnSp>
        <p:nvCxnSpPr>
          <p:cNvPr id="271" name="Google Shape;271;p32"/>
          <p:cNvCxnSpPr>
            <a:stCxn id="267" idx="3"/>
            <a:endCxn id="268" idx="1"/>
          </p:cNvCxnSpPr>
          <p:nvPr/>
        </p:nvCxnSpPr>
        <p:spPr>
          <a:xfrm>
            <a:off x="1968500" y="4155850"/>
            <a:ext cx="869400" cy="0"/>
          </a:xfrm>
          <a:prstGeom prst="straightConnector1">
            <a:avLst/>
          </a:prstGeom>
          <a:noFill/>
          <a:ln w="38100" cap="flat" cmpd="sng">
            <a:solidFill>
              <a:srgbClr val="FFFFFF"/>
            </a:solidFill>
            <a:prstDash val="solid"/>
            <a:round/>
            <a:headEnd type="none" w="med" len="med"/>
            <a:tailEnd type="triangle" w="med" len="med"/>
          </a:ln>
        </p:spPr>
      </p:cxnSp>
      <p:sp>
        <p:nvSpPr>
          <p:cNvPr id="272" name="Google Shape;272;p32"/>
          <p:cNvSpPr/>
          <p:nvPr/>
        </p:nvSpPr>
        <p:spPr>
          <a:xfrm>
            <a:off x="6461125" y="2619375"/>
            <a:ext cx="2381100" cy="4785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Worker A</a:t>
            </a:r>
            <a:endParaRPr/>
          </a:p>
        </p:txBody>
      </p:sp>
      <p:sp>
        <p:nvSpPr>
          <p:cNvPr id="273" name="Google Shape;273;p32"/>
          <p:cNvSpPr/>
          <p:nvPr/>
        </p:nvSpPr>
        <p:spPr>
          <a:xfrm>
            <a:off x="6461125" y="3429000"/>
            <a:ext cx="2381100" cy="4785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Worker B</a:t>
            </a:r>
            <a:endParaRPr/>
          </a:p>
        </p:txBody>
      </p:sp>
      <p:sp>
        <p:nvSpPr>
          <p:cNvPr id="274" name="Google Shape;274;p32"/>
          <p:cNvSpPr/>
          <p:nvPr/>
        </p:nvSpPr>
        <p:spPr>
          <a:xfrm>
            <a:off x="6461125" y="4343400"/>
            <a:ext cx="2381100" cy="4785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Worker C</a:t>
            </a:r>
            <a:endParaRPr/>
          </a:p>
        </p:txBody>
      </p:sp>
      <p:sp>
        <p:nvSpPr>
          <p:cNvPr id="275" name="Google Shape;275;p32"/>
          <p:cNvSpPr/>
          <p:nvPr/>
        </p:nvSpPr>
        <p:spPr>
          <a:xfrm>
            <a:off x="6461125" y="5257800"/>
            <a:ext cx="2381100" cy="4785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t>Worker D</a:t>
            </a:r>
            <a:endParaRPr/>
          </a:p>
        </p:txBody>
      </p:sp>
      <p:cxnSp>
        <p:nvCxnSpPr>
          <p:cNvPr id="276" name="Google Shape;276;p32"/>
          <p:cNvCxnSpPr>
            <a:stCxn id="268" idx="3"/>
            <a:endCxn id="272" idx="1"/>
          </p:cNvCxnSpPr>
          <p:nvPr/>
        </p:nvCxnSpPr>
        <p:spPr>
          <a:xfrm rot="10800000" flipH="1">
            <a:off x="5504750" y="2858650"/>
            <a:ext cx="956400" cy="1297200"/>
          </a:xfrm>
          <a:prstGeom prst="straightConnector1">
            <a:avLst/>
          </a:prstGeom>
          <a:noFill/>
          <a:ln w="38100" cap="flat" cmpd="sng">
            <a:solidFill>
              <a:srgbClr val="FFFFFF"/>
            </a:solidFill>
            <a:prstDash val="solid"/>
            <a:round/>
            <a:headEnd type="none" w="med" len="med"/>
            <a:tailEnd type="triangle" w="med" len="med"/>
          </a:ln>
        </p:spPr>
      </p:cxnSp>
      <p:cxnSp>
        <p:nvCxnSpPr>
          <p:cNvPr id="277" name="Google Shape;277;p32"/>
          <p:cNvCxnSpPr>
            <a:stCxn id="268" idx="3"/>
            <a:endCxn id="273" idx="1"/>
          </p:cNvCxnSpPr>
          <p:nvPr/>
        </p:nvCxnSpPr>
        <p:spPr>
          <a:xfrm rot="10800000" flipH="1">
            <a:off x="5504750" y="3668350"/>
            <a:ext cx="956400" cy="487500"/>
          </a:xfrm>
          <a:prstGeom prst="straightConnector1">
            <a:avLst/>
          </a:prstGeom>
          <a:noFill/>
          <a:ln w="38100" cap="flat" cmpd="sng">
            <a:solidFill>
              <a:srgbClr val="FFFFFF"/>
            </a:solidFill>
            <a:prstDash val="solid"/>
            <a:round/>
            <a:headEnd type="none" w="med" len="med"/>
            <a:tailEnd type="triangle" w="med" len="med"/>
          </a:ln>
        </p:spPr>
      </p:cxnSp>
      <p:cxnSp>
        <p:nvCxnSpPr>
          <p:cNvPr id="278" name="Google Shape;278;p32"/>
          <p:cNvCxnSpPr>
            <a:stCxn id="268" idx="3"/>
            <a:endCxn id="274" idx="1"/>
          </p:cNvCxnSpPr>
          <p:nvPr/>
        </p:nvCxnSpPr>
        <p:spPr>
          <a:xfrm>
            <a:off x="5504750" y="4155850"/>
            <a:ext cx="956400" cy="426900"/>
          </a:xfrm>
          <a:prstGeom prst="straightConnector1">
            <a:avLst/>
          </a:prstGeom>
          <a:noFill/>
          <a:ln w="38100" cap="flat" cmpd="sng">
            <a:solidFill>
              <a:srgbClr val="FFFFFF"/>
            </a:solidFill>
            <a:prstDash val="solid"/>
            <a:round/>
            <a:headEnd type="none" w="med" len="med"/>
            <a:tailEnd type="triangle" w="med" len="med"/>
          </a:ln>
        </p:spPr>
      </p:cxnSp>
      <p:cxnSp>
        <p:nvCxnSpPr>
          <p:cNvPr id="279" name="Google Shape;279;p32"/>
          <p:cNvCxnSpPr>
            <a:stCxn id="268" idx="3"/>
            <a:endCxn id="275" idx="1"/>
          </p:cNvCxnSpPr>
          <p:nvPr/>
        </p:nvCxnSpPr>
        <p:spPr>
          <a:xfrm>
            <a:off x="5504750" y="4155850"/>
            <a:ext cx="956400" cy="1341300"/>
          </a:xfrm>
          <a:prstGeom prst="straightConnector1">
            <a:avLst/>
          </a:prstGeom>
          <a:noFill/>
          <a:ln w="38100" cap="flat" cmpd="sng">
            <a:solidFill>
              <a:srgbClr val="FFFFFF"/>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1000"/>
                                        <p:tgtEl>
                                          <p:spTgt spid="263"/>
                                        </p:tgtEl>
                                      </p:cBhvr>
                                    </p:animEffect>
                                  </p:childTnLst>
                                </p:cTn>
                              </p:par>
                              <p:par>
                                <p:cTn id="8" presetID="10" presetClass="entr" presetSubtype="0" fill="hold" nodeType="withEffect">
                                  <p:stCondLst>
                                    <p:cond delay="0"/>
                                  </p:stCondLst>
                                  <p:childTnLst>
                                    <p:set>
                                      <p:cBhvr>
                                        <p:cTn id="9" dur="1" fill="hold">
                                          <p:stCondLst>
                                            <p:cond delay="0"/>
                                          </p:stCondLst>
                                        </p:cTn>
                                        <p:tgtEl>
                                          <p:spTgt spid="264"/>
                                        </p:tgtEl>
                                        <p:attrNameLst>
                                          <p:attrName>style.visibility</p:attrName>
                                        </p:attrNameLst>
                                      </p:cBhvr>
                                      <p:to>
                                        <p:strVal val="visible"/>
                                      </p:to>
                                    </p:set>
                                    <p:animEffect transition="in" filter="fade">
                                      <p:cBhvr>
                                        <p:cTn id="10" dur="1000"/>
                                        <p:tgtEl>
                                          <p:spTgt spid="2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7"/>
                                        </p:tgtEl>
                                        <p:attrNameLst>
                                          <p:attrName>style.visibility</p:attrName>
                                        </p:attrNameLst>
                                      </p:cBhvr>
                                      <p:to>
                                        <p:strVal val="visible"/>
                                      </p:to>
                                    </p:set>
                                    <p:animEffect transition="in" filter="fade">
                                      <p:cBhvr>
                                        <p:cTn id="15" dur="1000"/>
                                        <p:tgtEl>
                                          <p:spTgt spid="267"/>
                                        </p:tgtEl>
                                      </p:cBhvr>
                                    </p:animEffect>
                                  </p:childTnLst>
                                </p:cTn>
                              </p:par>
                              <p:par>
                                <p:cTn id="16" presetID="10" presetClass="entr" presetSubtype="0" fill="hold" nodeType="withEffect">
                                  <p:stCondLst>
                                    <p:cond delay="0"/>
                                  </p:stCondLst>
                                  <p:childTnLst>
                                    <p:set>
                                      <p:cBhvr>
                                        <p:cTn id="17" dur="1" fill="hold">
                                          <p:stCondLst>
                                            <p:cond delay="0"/>
                                          </p:stCondLst>
                                        </p:cTn>
                                        <p:tgtEl>
                                          <p:spTgt spid="271"/>
                                        </p:tgtEl>
                                        <p:attrNameLst>
                                          <p:attrName>style.visibility</p:attrName>
                                        </p:attrNameLst>
                                      </p:cBhvr>
                                      <p:to>
                                        <p:strVal val="visible"/>
                                      </p:to>
                                    </p:set>
                                    <p:animEffect transition="in" filter="fade">
                                      <p:cBhvr>
                                        <p:cTn id="18" dur="1000"/>
                                        <p:tgtEl>
                                          <p:spTgt spid="271"/>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69"/>
                                        </p:tgtEl>
                                        <p:attrNameLst>
                                          <p:attrName>style.visibility</p:attrName>
                                        </p:attrNameLst>
                                      </p:cBhvr>
                                      <p:to>
                                        <p:strVal val="visible"/>
                                      </p:to>
                                    </p:set>
                                    <p:animEffect transition="in" filter="fade">
                                      <p:cBhvr>
                                        <p:cTn id="22" dur="1000"/>
                                        <p:tgtEl>
                                          <p:spTgt spid="269"/>
                                        </p:tgtEl>
                                      </p:cBhvr>
                                    </p:animEffect>
                                  </p:childTnLst>
                                </p:cTn>
                              </p:par>
                              <p:par>
                                <p:cTn id="23" presetID="10" presetClass="entr" presetSubtype="0" fill="hold" nodeType="withEffect">
                                  <p:stCondLst>
                                    <p:cond delay="0"/>
                                  </p:stCondLst>
                                  <p:childTnLst>
                                    <p:set>
                                      <p:cBhvr>
                                        <p:cTn id="24" dur="1" fill="hold">
                                          <p:stCondLst>
                                            <p:cond delay="0"/>
                                          </p:stCondLst>
                                        </p:cTn>
                                        <p:tgtEl>
                                          <p:spTgt spid="270"/>
                                        </p:tgtEl>
                                        <p:attrNameLst>
                                          <p:attrName>style.visibility</p:attrName>
                                        </p:attrNameLst>
                                      </p:cBhvr>
                                      <p:to>
                                        <p:strVal val="visible"/>
                                      </p:to>
                                    </p:set>
                                    <p:animEffect transition="in" filter="fade">
                                      <p:cBhvr>
                                        <p:cTn id="25" dur="1000"/>
                                        <p:tgtEl>
                                          <p:spTgt spid="270"/>
                                        </p:tgtEl>
                                      </p:cBhvr>
                                    </p:animEffect>
                                  </p:childTnLst>
                                </p:cTn>
                              </p:par>
                              <p:par>
                                <p:cTn id="26" presetID="10" presetClass="entr" presetSubtype="0" fill="hold" nodeType="withEffect">
                                  <p:stCondLst>
                                    <p:cond delay="0"/>
                                  </p:stCondLst>
                                  <p:childTnLst>
                                    <p:set>
                                      <p:cBhvr>
                                        <p:cTn id="27" dur="1" fill="hold">
                                          <p:stCondLst>
                                            <p:cond delay="0"/>
                                          </p:stCondLst>
                                        </p:cTn>
                                        <p:tgtEl>
                                          <p:spTgt spid="268"/>
                                        </p:tgtEl>
                                        <p:attrNameLst>
                                          <p:attrName>style.visibility</p:attrName>
                                        </p:attrNameLst>
                                      </p:cBhvr>
                                      <p:to>
                                        <p:strVal val="visible"/>
                                      </p:to>
                                    </p:set>
                                    <p:animEffect transition="in" filter="fade">
                                      <p:cBhvr>
                                        <p:cTn id="28" dur="1000"/>
                                        <p:tgtEl>
                                          <p:spTgt spid="268"/>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65"/>
                                        </p:tgtEl>
                                        <p:attrNameLst>
                                          <p:attrName>style.visibility</p:attrName>
                                        </p:attrNameLst>
                                      </p:cBhvr>
                                      <p:to>
                                        <p:strVal val="visible"/>
                                      </p:to>
                                    </p:set>
                                    <p:animEffect transition="in" filter="fade">
                                      <p:cBhvr>
                                        <p:cTn id="32" dur="1000"/>
                                        <p:tgtEl>
                                          <p:spTgt spid="26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2"/>
                                        </p:tgtEl>
                                        <p:attrNameLst>
                                          <p:attrName>style.visibility</p:attrName>
                                        </p:attrNameLst>
                                      </p:cBhvr>
                                      <p:to>
                                        <p:strVal val="visible"/>
                                      </p:to>
                                    </p:set>
                                    <p:animEffect transition="in" filter="fade">
                                      <p:cBhvr>
                                        <p:cTn id="37" dur="1000"/>
                                        <p:tgtEl>
                                          <p:spTgt spid="262"/>
                                        </p:tgtEl>
                                      </p:cBhvr>
                                    </p:animEffect>
                                  </p:childTnLst>
                                </p:cTn>
                              </p:par>
                              <p:par>
                                <p:cTn id="38" presetID="10" presetClass="entr" presetSubtype="0" fill="hold" nodeType="withEffect">
                                  <p:stCondLst>
                                    <p:cond delay="0"/>
                                  </p:stCondLst>
                                  <p:childTnLst>
                                    <p:set>
                                      <p:cBhvr>
                                        <p:cTn id="39" dur="1" fill="hold">
                                          <p:stCondLst>
                                            <p:cond delay="0"/>
                                          </p:stCondLst>
                                        </p:cTn>
                                        <p:tgtEl>
                                          <p:spTgt spid="266"/>
                                        </p:tgtEl>
                                        <p:attrNameLst>
                                          <p:attrName>style.visibility</p:attrName>
                                        </p:attrNameLst>
                                      </p:cBhvr>
                                      <p:to>
                                        <p:strVal val="visible"/>
                                      </p:to>
                                    </p:set>
                                    <p:animEffect transition="in" filter="fade">
                                      <p:cBhvr>
                                        <p:cTn id="40" dur="1000"/>
                                        <p:tgtEl>
                                          <p:spTgt spid="266"/>
                                        </p:tgtEl>
                                      </p:cBhvr>
                                    </p:animEffect>
                                  </p:childTnLst>
                                </p:cTn>
                              </p:par>
                              <p:par>
                                <p:cTn id="41" presetID="10" presetClass="entr" presetSubtype="0" fill="hold" nodeType="withEffect">
                                  <p:stCondLst>
                                    <p:cond delay="0"/>
                                  </p:stCondLst>
                                  <p:childTnLst>
                                    <p:set>
                                      <p:cBhvr>
                                        <p:cTn id="42" dur="1" fill="hold">
                                          <p:stCondLst>
                                            <p:cond delay="0"/>
                                          </p:stCondLst>
                                        </p:cTn>
                                        <p:tgtEl>
                                          <p:spTgt spid="272"/>
                                        </p:tgtEl>
                                        <p:attrNameLst>
                                          <p:attrName>style.visibility</p:attrName>
                                        </p:attrNameLst>
                                      </p:cBhvr>
                                      <p:to>
                                        <p:strVal val="visible"/>
                                      </p:to>
                                    </p:set>
                                    <p:animEffect transition="in" filter="fade">
                                      <p:cBhvr>
                                        <p:cTn id="43" dur="1000"/>
                                        <p:tgtEl>
                                          <p:spTgt spid="272"/>
                                        </p:tgtEl>
                                      </p:cBhvr>
                                    </p:animEffect>
                                  </p:childTnLst>
                                </p:cTn>
                              </p:par>
                              <p:par>
                                <p:cTn id="44" presetID="10" presetClass="entr" presetSubtype="0" fill="hold" nodeType="withEffect">
                                  <p:stCondLst>
                                    <p:cond delay="0"/>
                                  </p:stCondLst>
                                  <p:childTnLst>
                                    <p:set>
                                      <p:cBhvr>
                                        <p:cTn id="45" dur="1" fill="hold">
                                          <p:stCondLst>
                                            <p:cond delay="0"/>
                                          </p:stCondLst>
                                        </p:cTn>
                                        <p:tgtEl>
                                          <p:spTgt spid="273"/>
                                        </p:tgtEl>
                                        <p:attrNameLst>
                                          <p:attrName>style.visibility</p:attrName>
                                        </p:attrNameLst>
                                      </p:cBhvr>
                                      <p:to>
                                        <p:strVal val="visible"/>
                                      </p:to>
                                    </p:set>
                                    <p:animEffect transition="in" filter="fade">
                                      <p:cBhvr>
                                        <p:cTn id="46" dur="1000"/>
                                        <p:tgtEl>
                                          <p:spTgt spid="273"/>
                                        </p:tgtEl>
                                      </p:cBhvr>
                                    </p:animEffect>
                                  </p:childTnLst>
                                </p:cTn>
                              </p:par>
                              <p:par>
                                <p:cTn id="47" presetID="10" presetClass="entr" presetSubtype="0" fill="hold" nodeType="withEffect">
                                  <p:stCondLst>
                                    <p:cond delay="0"/>
                                  </p:stCondLst>
                                  <p:childTnLst>
                                    <p:set>
                                      <p:cBhvr>
                                        <p:cTn id="48" dur="1" fill="hold">
                                          <p:stCondLst>
                                            <p:cond delay="0"/>
                                          </p:stCondLst>
                                        </p:cTn>
                                        <p:tgtEl>
                                          <p:spTgt spid="274"/>
                                        </p:tgtEl>
                                        <p:attrNameLst>
                                          <p:attrName>style.visibility</p:attrName>
                                        </p:attrNameLst>
                                      </p:cBhvr>
                                      <p:to>
                                        <p:strVal val="visible"/>
                                      </p:to>
                                    </p:set>
                                    <p:animEffect transition="in" filter="fade">
                                      <p:cBhvr>
                                        <p:cTn id="49" dur="1000"/>
                                        <p:tgtEl>
                                          <p:spTgt spid="274"/>
                                        </p:tgtEl>
                                      </p:cBhvr>
                                    </p:animEffect>
                                  </p:childTnLst>
                                </p:cTn>
                              </p:par>
                              <p:par>
                                <p:cTn id="50" presetID="10" presetClass="entr" presetSubtype="0" fill="hold" nodeType="withEffect">
                                  <p:stCondLst>
                                    <p:cond delay="0"/>
                                  </p:stCondLst>
                                  <p:childTnLst>
                                    <p:set>
                                      <p:cBhvr>
                                        <p:cTn id="51" dur="1" fill="hold">
                                          <p:stCondLst>
                                            <p:cond delay="0"/>
                                          </p:stCondLst>
                                        </p:cTn>
                                        <p:tgtEl>
                                          <p:spTgt spid="275"/>
                                        </p:tgtEl>
                                        <p:attrNameLst>
                                          <p:attrName>style.visibility</p:attrName>
                                        </p:attrNameLst>
                                      </p:cBhvr>
                                      <p:to>
                                        <p:strVal val="visible"/>
                                      </p:to>
                                    </p:set>
                                    <p:animEffect transition="in" filter="fade">
                                      <p:cBhvr>
                                        <p:cTn id="52" dur="1000"/>
                                        <p:tgtEl>
                                          <p:spTgt spid="275"/>
                                        </p:tgtEl>
                                      </p:cBhvr>
                                    </p:animEffect>
                                  </p:childTnLst>
                                </p:cTn>
                              </p:par>
                              <p:par>
                                <p:cTn id="53" presetID="10" presetClass="entr" presetSubtype="0" fill="hold" nodeType="withEffect">
                                  <p:stCondLst>
                                    <p:cond delay="0"/>
                                  </p:stCondLst>
                                  <p:childTnLst>
                                    <p:set>
                                      <p:cBhvr>
                                        <p:cTn id="54" dur="1" fill="hold">
                                          <p:stCondLst>
                                            <p:cond delay="0"/>
                                          </p:stCondLst>
                                        </p:cTn>
                                        <p:tgtEl>
                                          <p:spTgt spid="277"/>
                                        </p:tgtEl>
                                        <p:attrNameLst>
                                          <p:attrName>style.visibility</p:attrName>
                                        </p:attrNameLst>
                                      </p:cBhvr>
                                      <p:to>
                                        <p:strVal val="visible"/>
                                      </p:to>
                                    </p:set>
                                    <p:animEffect transition="in" filter="fade">
                                      <p:cBhvr>
                                        <p:cTn id="55" dur="1000"/>
                                        <p:tgtEl>
                                          <p:spTgt spid="277"/>
                                        </p:tgtEl>
                                      </p:cBhvr>
                                    </p:animEffect>
                                  </p:childTnLst>
                                </p:cTn>
                              </p:par>
                              <p:par>
                                <p:cTn id="56" presetID="10" presetClass="entr" presetSubtype="0" fill="hold" nodeType="withEffect">
                                  <p:stCondLst>
                                    <p:cond delay="0"/>
                                  </p:stCondLst>
                                  <p:childTnLst>
                                    <p:set>
                                      <p:cBhvr>
                                        <p:cTn id="57" dur="1" fill="hold">
                                          <p:stCondLst>
                                            <p:cond delay="0"/>
                                          </p:stCondLst>
                                        </p:cTn>
                                        <p:tgtEl>
                                          <p:spTgt spid="278"/>
                                        </p:tgtEl>
                                        <p:attrNameLst>
                                          <p:attrName>style.visibility</p:attrName>
                                        </p:attrNameLst>
                                      </p:cBhvr>
                                      <p:to>
                                        <p:strVal val="visible"/>
                                      </p:to>
                                    </p:set>
                                    <p:animEffect transition="in" filter="fade">
                                      <p:cBhvr>
                                        <p:cTn id="58" dur="1000"/>
                                        <p:tgtEl>
                                          <p:spTgt spid="278"/>
                                        </p:tgtEl>
                                      </p:cBhvr>
                                    </p:animEffect>
                                  </p:childTnLst>
                                </p:cTn>
                              </p:par>
                              <p:par>
                                <p:cTn id="59" presetID="10" presetClass="entr" presetSubtype="0" fill="hold" nodeType="withEffect">
                                  <p:stCondLst>
                                    <p:cond delay="0"/>
                                  </p:stCondLst>
                                  <p:childTnLst>
                                    <p:set>
                                      <p:cBhvr>
                                        <p:cTn id="60" dur="1" fill="hold">
                                          <p:stCondLst>
                                            <p:cond delay="0"/>
                                          </p:stCondLst>
                                        </p:cTn>
                                        <p:tgtEl>
                                          <p:spTgt spid="279"/>
                                        </p:tgtEl>
                                        <p:attrNameLst>
                                          <p:attrName>style.visibility</p:attrName>
                                        </p:attrNameLst>
                                      </p:cBhvr>
                                      <p:to>
                                        <p:strVal val="visible"/>
                                      </p:to>
                                    </p:set>
                                    <p:animEffect transition="in" filter="fade">
                                      <p:cBhvr>
                                        <p:cTn id="61" dur="1000"/>
                                        <p:tgtEl>
                                          <p:spTgt spid="279"/>
                                        </p:tgtEl>
                                      </p:cBhvr>
                                    </p:animEffect>
                                  </p:childTnLst>
                                </p:cTn>
                              </p:par>
                              <p:par>
                                <p:cTn id="62" presetID="10" presetClass="entr" presetSubtype="0" fill="hold" nodeType="withEffect">
                                  <p:stCondLst>
                                    <p:cond delay="0"/>
                                  </p:stCondLst>
                                  <p:childTnLst>
                                    <p:set>
                                      <p:cBhvr>
                                        <p:cTn id="63" dur="1" fill="hold">
                                          <p:stCondLst>
                                            <p:cond delay="0"/>
                                          </p:stCondLst>
                                        </p:cTn>
                                        <p:tgtEl>
                                          <p:spTgt spid="276"/>
                                        </p:tgtEl>
                                        <p:attrNameLst>
                                          <p:attrName>style.visibility</p:attrName>
                                        </p:attrNameLst>
                                      </p:cBhvr>
                                      <p:to>
                                        <p:strVal val="visible"/>
                                      </p:to>
                                    </p:set>
                                    <p:animEffect transition="in" filter="fade">
                                      <p:cBhvr>
                                        <p:cTn id="64" dur="10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3"/>
        <p:cNvGrpSpPr/>
        <p:nvPr/>
      </p:nvGrpSpPr>
      <p:grpSpPr>
        <a:xfrm>
          <a:off x="0" y="0"/>
          <a:ext cx="0" cy="0"/>
          <a:chOff x="0" y="0"/>
          <a:chExt cx="0" cy="0"/>
        </a:xfrm>
      </p:grpSpPr>
      <p:sp>
        <p:nvSpPr>
          <p:cNvPr id="284" name="Google Shape;284;p33"/>
          <p:cNvSpPr/>
          <p:nvPr/>
        </p:nvSpPr>
        <p:spPr>
          <a:xfrm>
            <a:off x="150" y="0"/>
            <a:ext cx="9144000" cy="68661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33"/>
          <p:cNvSpPr txBox="1"/>
          <p:nvPr/>
        </p:nvSpPr>
        <p:spPr>
          <a:xfrm>
            <a:off x="332000" y="263542"/>
            <a:ext cx="7363500" cy="612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sp>
        <p:nvSpPr>
          <p:cNvPr id="286" name="Google Shape;286;p33"/>
          <p:cNvSpPr txBox="1"/>
          <p:nvPr/>
        </p:nvSpPr>
        <p:spPr>
          <a:xfrm>
            <a:off x="332000" y="263550"/>
            <a:ext cx="8540400" cy="54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800" b="1">
                <a:solidFill>
                  <a:srgbClr val="FFC000"/>
                </a:solidFill>
              </a:rPr>
              <a:t>Trip@Us - Plan My Trip</a:t>
            </a:r>
            <a:endParaRPr sz="2800" b="1">
              <a:solidFill>
                <a:srgbClr val="FFC000"/>
              </a:solidFill>
            </a:endParaRPr>
          </a:p>
          <a:p>
            <a:pPr marL="0" marR="0" lvl="0" indent="0" algn="l" rtl="0">
              <a:lnSpc>
                <a:spcPct val="100000"/>
              </a:lnSpc>
              <a:spcBef>
                <a:spcPts val="0"/>
              </a:spcBef>
              <a:spcAft>
                <a:spcPts val="0"/>
              </a:spcAft>
              <a:buNone/>
            </a:pPr>
            <a:endParaRPr sz="2000" b="1">
              <a:solidFill>
                <a:srgbClr val="FFFFFF"/>
              </a:solidFill>
            </a:endParaRPr>
          </a:p>
          <a:p>
            <a:pPr marL="457200" lvl="0" indent="-355600" algn="l" rtl="0">
              <a:spcBef>
                <a:spcPts val="0"/>
              </a:spcBef>
              <a:spcAft>
                <a:spcPts val="0"/>
              </a:spcAft>
              <a:buClr>
                <a:srgbClr val="FFFFFF"/>
              </a:buClr>
              <a:buSzPts val="2000"/>
              <a:buChar char="-"/>
            </a:pPr>
            <a:r>
              <a:rPr lang="en-GB" sz="2000" b="1">
                <a:solidFill>
                  <a:schemeClr val="lt1"/>
                </a:solidFill>
              </a:rPr>
              <a:t>Hybrid reasoning system that combines </a:t>
            </a:r>
            <a:endParaRPr sz="2000" b="1">
              <a:solidFill>
                <a:schemeClr val="lt1"/>
              </a:solidFill>
            </a:endParaRPr>
          </a:p>
          <a:p>
            <a:pPr marL="457200" lvl="0" indent="0" algn="l" rtl="0">
              <a:spcBef>
                <a:spcPts val="0"/>
              </a:spcBef>
              <a:spcAft>
                <a:spcPts val="0"/>
              </a:spcAft>
              <a:buNone/>
            </a:pPr>
            <a:r>
              <a:rPr lang="en-GB" sz="2000" b="1">
                <a:solidFill>
                  <a:srgbClr val="FFC000"/>
                </a:solidFill>
              </a:rPr>
              <a:t>Greedy BFS search</a:t>
            </a:r>
            <a:r>
              <a:rPr lang="en-GB" sz="2000" b="1">
                <a:solidFill>
                  <a:schemeClr val="lt1"/>
                </a:solidFill>
              </a:rPr>
              <a:t> and </a:t>
            </a:r>
            <a:r>
              <a:rPr lang="en-GB" sz="2000" b="1">
                <a:solidFill>
                  <a:srgbClr val="FFC000"/>
                </a:solidFill>
              </a:rPr>
              <a:t>Genetic Algorithm</a:t>
            </a:r>
            <a:r>
              <a:rPr lang="en-GB" sz="2000" b="1">
                <a:solidFill>
                  <a:schemeClr val="lt1"/>
                </a:solidFill>
              </a:rPr>
              <a:t> to optimise travel itinerary</a:t>
            </a:r>
            <a:endParaRPr sz="2000" b="1">
              <a:solidFill>
                <a:schemeClr val="lt1"/>
              </a:solidFil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sp>
        <p:nvSpPr>
          <p:cNvPr id="287" name="Google Shape;287;p33"/>
          <p:cNvSpPr/>
          <p:nvPr/>
        </p:nvSpPr>
        <p:spPr>
          <a:xfrm>
            <a:off x="226150" y="2841625"/>
            <a:ext cx="3787200" cy="28755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33"/>
          <p:cNvSpPr txBox="1"/>
          <p:nvPr/>
        </p:nvSpPr>
        <p:spPr>
          <a:xfrm>
            <a:off x="264175" y="2841625"/>
            <a:ext cx="3787200" cy="3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FC000"/>
                </a:solidFill>
              </a:rPr>
              <a:t>Problem Definition</a:t>
            </a:r>
            <a:endParaRPr sz="2000" b="1">
              <a:solidFill>
                <a:srgbClr val="FFFFFF"/>
              </a:solidFill>
            </a:endParaRPr>
          </a:p>
          <a:p>
            <a:pPr marL="0" lvl="0" indent="0" algn="l" rtl="0">
              <a:spcBef>
                <a:spcPts val="0"/>
              </a:spcBef>
              <a:spcAft>
                <a:spcPts val="0"/>
              </a:spcAft>
              <a:buNone/>
            </a:pPr>
            <a:endParaRPr sz="2000" b="1">
              <a:solidFill>
                <a:srgbClr val="FFFFFF"/>
              </a:solidFill>
            </a:endParaRPr>
          </a:p>
          <a:p>
            <a:pPr marL="0" lvl="0" indent="0" algn="l" rtl="0">
              <a:spcBef>
                <a:spcPts val="0"/>
              </a:spcBef>
              <a:spcAft>
                <a:spcPts val="0"/>
              </a:spcAft>
              <a:buNone/>
            </a:pPr>
            <a:r>
              <a:rPr lang="en-GB" sz="2000" b="1">
                <a:solidFill>
                  <a:srgbClr val="FFFFFF"/>
                </a:solidFill>
              </a:rPr>
              <a:t>Start State: [0,0,...0]</a:t>
            </a:r>
            <a:endParaRPr sz="2000" b="1">
              <a:solidFill>
                <a:srgbClr val="FFFFFF"/>
              </a:solidFill>
            </a:endParaRPr>
          </a:p>
          <a:p>
            <a:pPr marL="0" lvl="0" indent="0" algn="l" rtl="0">
              <a:spcBef>
                <a:spcPts val="0"/>
              </a:spcBef>
              <a:spcAft>
                <a:spcPts val="0"/>
              </a:spcAft>
              <a:buNone/>
            </a:pPr>
            <a:r>
              <a:rPr lang="en-GB" sz="1800" b="1">
                <a:solidFill>
                  <a:srgbClr val="FFFFFF"/>
                </a:solidFill>
              </a:rPr>
              <a:t>0 → not visited</a:t>
            </a:r>
            <a:endParaRPr sz="1800" b="1">
              <a:solidFill>
                <a:srgbClr val="FFFFFF"/>
              </a:solidFill>
            </a:endParaRPr>
          </a:p>
          <a:p>
            <a:pPr marL="0" lvl="0" indent="0" algn="l" rtl="0">
              <a:spcBef>
                <a:spcPts val="0"/>
              </a:spcBef>
              <a:spcAft>
                <a:spcPts val="0"/>
              </a:spcAft>
              <a:buNone/>
            </a:pPr>
            <a:r>
              <a:rPr lang="en-GB" sz="1800" b="1">
                <a:solidFill>
                  <a:srgbClr val="FFFFFF"/>
                </a:solidFill>
              </a:rPr>
              <a:t>1 → visited</a:t>
            </a:r>
            <a:endParaRPr sz="1800" b="1">
              <a:solidFill>
                <a:srgbClr val="FFFFFF"/>
              </a:solidFill>
            </a:endParaRPr>
          </a:p>
          <a:p>
            <a:pPr marL="0" lvl="0" indent="0" algn="l" rtl="0">
              <a:spcBef>
                <a:spcPts val="0"/>
              </a:spcBef>
              <a:spcAft>
                <a:spcPts val="0"/>
              </a:spcAft>
              <a:buNone/>
            </a:pPr>
            <a:endParaRPr sz="1800" b="1">
              <a:solidFill>
                <a:srgbClr val="FFFFFF"/>
              </a:solidFill>
            </a:endParaRPr>
          </a:p>
          <a:p>
            <a:pPr marL="0" lvl="0" indent="0" algn="l" rtl="0">
              <a:spcBef>
                <a:spcPts val="0"/>
              </a:spcBef>
              <a:spcAft>
                <a:spcPts val="0"/>
              </a:spcAft>
              <a:buNone/>
            </a:pPr>
            <a:r>
              <a:rPr lang="en-GB" sz="2000" b="1">
                <a:solidFill>
                  <a:srgbClr val="FFFFFF"/>
                </a:solidFill>
              </a:rPr>
              <a:t>Goal State: [1,1...1]</a:t>
            </a:r>
            <a:endParaRPr sz="2000" b="1">
              <a:solidFill>
                <a:srgbClr val="FFFFFF"/>
              </a:solidFill>
            </a:endParaRPr>
          </a:p>
          <a:p>
            <a:pPr marL="0" lvl="0" indent="0" algn="l" rtl="0">
              <a:spcBef>
                <a:spcPts val="0"/>
              </a:spcBef>
              <a:spcAft>
                <a:spcPts val="0"/>
              </a:spcAft>
              <a:buNone/>
            </a:pPr>
            <a:endParaRPr sz="2000" b="1">
              <a:solidFill>
                <a:srgbClr val="FFFFFF"/>
              </a:solidFill>
            </a:endParaRPr>
          </a:p>
          <a:p>
            <a:pPr marL="0" lvl="0" indent="0" algn="l" rtl="0">
              <a:spcBef>
                <a:spcPts val="0"/>
              </a:spcBef>
              <a:spcAft>
                <a:spcPts val="0"/>
              </a:spcAft>
              <a:buNone/>
            </a:pPr>
            <a:r>
              <a:rPr lang="en-GB" sz="2000" b="1">
                <a:solidFill>
                  <a:srgbClr val="FFFFFF"/>
                </a:solidFill>
              </a:rPr>
              <a:t>Successor Function: roads</a:t>
            </a:r>
            <a:endParaRPr sz="2000" b="1">
              <a:solidFill>
                <a:srgbClr val="FFFFFF"/>
              </a:solidFill>
            </a:endParaRPr>
          </a:p>
          <a:p>
            <a:pPr marL="0" lvl="0" indent="0" algn="l" rtl="0">
              <a:spcBef>
                <a:spcPts val="0"/>
              </a:spcBef>
              <a:spcAft>
                <a:spcPts val="0"/>
              </a:spcAft>
              <a:buNone/>
            </a:pPr>
            <a:endParaRPr sz="1800" b="1">
              <a:solidFill>
                <a:srgbClr val="FFFFFF"/>
              </a:solidFill>
            </a:endParaRPr>
          </a:p>
          <a:p>
            <a:pPr marL="0" lvl="0" indent="0" algn="l" rtl="0">
              <a:spcBef>
                <a:spcPts val="0"/>
              </a:spcBef>
              <a:spcAft>
                <a:spcPts val="0"/>
              </a:spcAft>
              <a:buNone/>
            </a:pPr>
            <a:endParaRPr sz="1800" b="1">
              <a:solidFill>
                <a:srgbClr val="FFFFFF"/>
              </a:solidFill>
            </a:endParaRPr>
          </a:p>
        </p:txBody>
      </p:sp>
      <p:sp>
        <p:nvSpPr>
          <p:cNvPr id="289" name="Google Shape;289;p33"/>
          <p:cNvSpPr/>
          <p:nvPr/>
        </p:nvSpPr>
        <p:spPr>
          <a:xfrm>
            <a:off x="6270625" y="2063750"/>
            <a:ext cx="1047900" cy="873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Start State</a:t>
            </a:r>
            <a:endParaRPr b="1"/>
          </a:p>
        </p:txBody>
      </p:sp>
      <p:cxnSp>
        <p:nvCxnSpPr>
          <p:cNvPr id="290" name="Google Shape;290;p33"/>
          <p:cNvCxnSpPr>
            <a:stCxn id="289" idx="3"/>
          </p:cNvCxnSpPr>
          <p:nvPr/>
        </p:nvCxnSpPr>
        <p:spPr>
          <a:xfrm flipH="1">
            <a:off x="5556186" y="2808902"/>
            <a:ext cx="867900" cy="890100"/>
          </a:xfrm>
          <a:prstGeom prst="straightConnector1">
            <a:avLst/>
          </a:prstGeom>
          <a:noFill/>
          <a:ln w="38100" cap="flat" cmpd="sng">
            <a:solidFill>
              <a:srgbClr val="FFFFFF"/>
            </a:solidFill>
            <a:prstDash val="solid"/>
            <a:round/>
            <a:headEnd type="none" w="med" len="med"/>
            <a:tailEnd type="triangle" w="med" len="med"/>
          </a:ln>
        </p:spPr>
      </p:cxnSp>
      <p:sp>
        <p:nvSpPr>
          <p:cNvPr id="291" name="Google Shape;291;p33"/>
          <p:cNvSpPr/>
          <p:nvPr/>
        </p:nvSpPr>
        <p:spPr>
          <a:xfrm>
            <a:off x="4899025" y="3699000"/>
            <a:ext cx="1047900" cy="873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Comb A</a:t>
            </a:r>
            <a:endParaRPr b="1"/>
          </a:p>
        </p:txBody>
      </p:sp>
      <p:sp>
        <p:nvSpPr>
          <p:cNvPr id="292" name="Google Shape;292;p33"/>
          <p:cNvSpPr/>
          <p:nvPr/>
        </p:nvSpPr>
        <p:spPr>
          <a:xfrm>
            <a:off x="6424075" y="3699000"/>
            <a:ext cx="1047900" cy="873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Comb B</a:t>
            </a:r>
            <a:endParaRPr b="1"/>
          </a:p>
        </p:txBody>
      </p:sp>
      <p:sp>
        <p:nvSpPr>
          <p:cNvPr id="293" name="Google Shape;293;p33"/>
          <p:cNvSpPr/>
          <p:nvPr/>
        </p:nvSpPr>
        <p:spPr>
          <a:xfrm>
            <a:off x="7949125" y="3699000"/>
            <a:ext cx="1047900" cy="873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Comb C</a:t>
            </a:r>
            <a:endParaRPr b="1"/>
          </a:p>
        </p:txBody>
      </p:sp>
      <p:cxnSp>
        <p:nvCxnSpPr>
          <p:cNvPr id="294" name="Google Shape;294;p33"/>
          <p:cNvCxnSpPr>
            <a:stCxn id="289" idx="4"/>
            <a:endCxn id="292" idx="0"/>
          </p:cNvCxnSpPr>
          <p:nvPr/>
        </p:nvCxnSpPr>
        <p:spPr>
          <a:xfrm>
            <a:off x="6794575" y="2936750"/>
            <a:ext cx="153600" cy="762300"/>
          </a:xfrm>
          <a:prstGeom prst="straightConnector1">
            <a:avLst/>
          </a:prstGeom>
          <a:noFill/>
          <a:ln w="38100" cap="flat" cmpd="sng">
            <a:solidFill>
              <a:srgbClr val="FFFFFF"/>
            </a:solidFill>
            <a:prstDash val="solid"/>
            <a:round/>
            <a:headEnd type="none" w="med" len="med"/>
            <a:tailEnd type="triangle" w="med" len="med"/>
          </a:ln>
        </p:spPr>
      </p:cxnSp>
      <p:cxnSp>
        <p:nvCxnSpPr>
          <p:cNvPr id="295" name="Google Shape;295;p33"/>
          <p:cNvCxnSpPr>
            <a:stCxn id="289" idx="5"/>
            <a:endCxn id="293" idx="0"/>
          </p:cNvCxnSpPr>
          <p:nvPr/>
        </p:nvCxnSpPr>
        <p:spPr>
          <a:xfrm>
            <a:off x="7165064" y="2808902"/>
            <a:ext cx="1308000" cy="890100"/>
          </a:xfrm>
          <a:prstGeom prst="straightConnector1">
            <a:avLst/>
          </a:prstGeom>
          <a:noFill/>
          <a:ln w="38100" cap="flat" cmpd="sng">
            <a:solidFill>
              <a:srgbClr val="FFFFFF"/>
            </a:solidFill>
            <a:prstDash val="solid"/>
            <a:round/>
            <a:headEnd type="none" w="med" len="med"/>
            <a:tailEnd type="triangle" w="med" len="med"/>
          </a:ln>
        </p:spPr>
      </p:cxnSp>
      <p:sp>
        <p:nvSpPr>
          <p:cNvPr id="296" name="Google Shape;296;p33"/>
          <p:cNvSpPr/>
          <p:nvPr/>
        </p:nvSpPr>
        <p:spPr>
          <a:xfrm>
            <a:off x="6544725" y="5334250"/>
            <a:ext cx="1047900" cy="873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Comb E</a:t>
            </a:r>
            <a:endParaRPr b="1"/>
          </a:p>
        </p:txBody>
      </p:sp>
      <p:sp>
        <p:nvSpPr>
          <p:cNvPr id="297" name="Google Shape;297;p33"/>
          <p:cNvSpPr/>
          <p:nvPr/>
        </p:nvSpPr>
        <p:spPr>
          <a:xfrm>
            <a:off x="5030250" y="5334250"/>
            <a:ext cx="1047900" cy="873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Comb D</a:t>
            </a:r>
            <a:endParaRPr b="1"/>
          </a:p>
        </p:txBody>
      </p:sp>
      <p:sp>
        <p:nvSpPr>
          <p:cNvPr id="298" name="Google Shape;298;p33"/>
          <p:cNvSpPr/>
          <p:nvPr/>
        </p:nvSpPr>
        <p:spPr>
          <a:xfrm>
            <a:off x="7949125" y="5334250"/>
            <a:ext cx="1047900" cy="873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Comb F</a:t>
            </a:r>
            <a:endParaRPr b="1"/>
          </a:p>
        </p:txBody>
      </p:sp>
      <p:cxnSp>
        <p:nvCxnSpPr>
          <p:cNvPr id="299" name="Google Shape;299;p33"/>
          <p:cNvCxnSpPr/>
          <p:nvPr/>
        </p:nvCxnSpPr>
        <p:spPr>
          <a:xfrm flipH="1">
            <a:off x="5676836" y="4444152"/>
            <a:ext cx="867900" cy="890100"/>
          </a:xfrm>
          <a:prstGeom prst="straightConnector1">
            <a:avLst/>
          </a:prstGeom>
          <a:noFill/>
          <a:ln w="38100" cap="flat" cmpd="sng">
            <a:solidFill>
              <a:srgbClr val="FFFFFF"/>
            </a:solidFill>
            <a:prstDash val="solid"/>
            <a:round/>
            <a:headEnd type="none" w="med" len="med"/>
            <a:tailEnd type="triangle" w="med" len="med"/>
          </a:ln>
        </p:spPr>
      </p:cxnSp>
      <p:cxnSp>
        <p:nvCxnSpPr>
          <p:cNvPr id="300" name="Google Shape;300;p33"/>
          <p:cNvCxnSpPr>
            <a:stCxn id="292" idx="5"/>
            <a:endCxn id="298" idx="0"/>
          </p:cNvCxnSpPr>
          <p:nvPr/>
        </p:nvCxnSpPr>
        <p:spPr>
          <a:xfrm>
            <a:off x="7318514" y="4444152"/>
            <a:ext cx="1154700" cy="890100"/>
          </a:xfrm>
          <a:prstGeom prst="straightConnector1">
            <a:avLst/>
          </a:prstGeom>
          <a:noFill/>
          <a:ln w="38100" cap="flat" cmpd="sng">
            <a:solidFill>
              <a:srgbClr val="FFFFFF"/>
            </a:solidFill>
            <a:prstDash val="solid"/>
            <a:round/>
            <a:headEnd type="none" w="med" len="med"/>
            <a:tailEnd type="triangle" w="med" len="med"/>
          </a:ln>
        </p:spPr>
      </p:cxnSp>
      <p:cxnSp>
        <p:nvCxnSpPr>
          <p:cNvPr id="301" name="Google Shape;301;p33"/>
          <p:cNvCxnSpPr>
            <a:stCxn id="292" idx="4"/>
            <a:endCxn id="296" idx="0"/>
          </p:cNvCxnSpPr>
          <p:nvPr/>
        </p:nvCxnSpPr>
        <p:spPr>
          <a:xfrm>
            <a:off x="6948025" y="4572000"/>
            <a:ext cx="120600" cy="762300"/>
          </a:xfrm>
          <a:prstGeom prst="straightConnector1">
            <a:avLst/>
          </a:prstGeom>
          <a:noFill/>
          <a:ln w="38100" cap="flat" cmpd="sng">
            <a:solidFill>
              <a:srgbClr val="FFFFFF"/>
            </a:solidFill>
            <a:prstDash val="solid"/>
            <a:round/>
            <a:headEnd type="none" w="med" len="med"/>
            <a:tailEnd type="triangle" w="med" len="med"/>
          </a:ln>
        </p:spPr>
      </p:cxnSp>
      <p:sp>
        <p:nvSpPr>
          <p:cNvPr id="302" name="Google Shape;302;p33"/>
          <p:cNvSpPr txBox="1"/>
          <p:nvPr/>
        </p:nvSpPr>
        <p:spPr>
          <a:xfrm>
            <a:off x="7318525" y="2143125"/>
            <a:ext cx="13080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[0,0,0,...]</a:t>
            </a:r>
            <a:endParaRPr>
              <a:solidFill>
                <a:srgbClr val="FFFFFF"/>
              </a:solidFill>
              <a:latin typeface="Raleway"/>
              <a:ea typeface="Raleway"/>
              <a:cs typeface="Raleway"/>
              <a:sym typeface="Raleway"/>
            </a:endParaRPr>
          </a:p>
        </p:txBody>
      </p:sp>
      <p:sp>
        <p:nvSpPr>
          <p:cNvPr id="303" name="Google Shape;303;p33"/>
          <p:cNvSpPr txBox="1"/>
          <p:nvPr/>
        </p:nvSpPr>
        <p:spPr>
          <a:xfrm>
            <a:off x="4759525" y="4429525"/>
            <a:ext cx="13080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[1,0,1,...]</a:t>
            </a:r>
            <a:endParaRPr>
              <a:solidFill>
                <a:srgbClr val="FFFFFF"/>
              </a:solidFill>
              <a:latin typeface="Raleway"/>
              <a:ea typeface="Raleway"/>
              <a:cs typeface="Raleway"/>
              <a:sym typeface="Raleway"/>
            </a:endParaRPr>
          </a:p>
        </p:txBody>
      </p:sp>
      <p:sp>
        <p:nvSpPr>
          <p:cNvPr id="304" name="Google Shape;304;p33"/>
          <p:cNvSpPr txBox="1"/>
          <p:nvPr/>
        </p:nvSpPr>
        <p:spPr>
          <a:xfrm>
            <a:off x="8208200" y="4429525"/>
            <a:ext cx="13080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[0,0,1,1,1...]</a:t>
            </a:r>
            <a:endParaRPr>
              <a:solidFill>
                <a:srgbClr val="FFFFFF"/>
              </a:solidFill>
              <a:latin typeface="Raleway"/>
              <a:ea typeface="Raleway"/>
              <a:cs typeface="Raleway"/>
              <a:sym typeface="Raleway"/>
            </a:endParaRPr>
          </a:p>
        </p:txBody>
      </p:sp>
      <p:sp>
        <p:nvSpPr>
          <p:cNvPr id="305" name="Google Shape;305;p33"/>
          <p:cNvSpPr txBox="1"/>
          <p:nvPr/>
        </p:nvSpPr>
        <p:spPr>
          <a:xfrm>
            <a:off x="7949125" y="6207250"/>
            <a:ext cx="13080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[0,0,1,01...]</a:t>
            </a:r>
            <a:endParaRPr>
              <a:solidFill>
                <a:srgbClr val="FFFFFF"/>
              </a:solidFill>
              <a:latin typeface="Raleway"/>
              <a:ea typeface="Raleway"/>
              <a:cs typeface="Raleway"/>
              <a:sym typeface="Raleway"/>
            </a:endParaRPr>
          </a:p>
        </p:txBody>
      </p:sp>
      <p:sp>
        <p:nvSpPr>
          <p:cNvPr id="306" name="Google Shape;306;p33"/>
          <p:cNvSpPr txBox="1"/>
          <p:nvPr/>
        </p:nvSpPr>
        <p:spPr>
          <a:xfrm>
            <a:off x="6414675" y="6280275"/>
            <a:ext cx="13080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[0,0,1,1,1...]</a:t>
            </a:r>
            <a:endParaRPr>
              <a:solidFill>
                <a:srgbClr val="FFFFFF"/>
              </a:solidFill>
              <a:latin typeface="Raleway"/>
              <a:ea typeface="Raleway"/>
              <a:cs typeface="Raleway"/>
              <a:sym typeface="Raleway"/>
            </a:endParaRPr>
          </a:p>
        </p:txBody>
      </p:sp>
      <p:sp>
        <p:nvSpPr>
          <p:cNvPr id="307" name="Google Shape;307;p33"/>
          <p:cNvSpPr txBox="1"/>
          <p:nvPr/>
        </p:nvSpPr>
        <p:spPr>
          <a:xfrm>
            <a:off x="4880225" y="6207250"/>
            <a:ext cx="13080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[1,0,01,1...]</a:t>
            </a:r>
            <a:endParaRPr>
              <a:solidFill>
                <a:srgbClr val="FFFFFF"/>
              </a:solidFill>
              <a:latin typeface="Raleway"/>
              <a:ea typeface="Raleway"/>
              <a:cs typeface="Raleway"/>
              <a:sym typeface="Raleway"/>
            </a:endParaRPr>
          </a:p>
        </p:txBody>
      </p:sp>
      <p:sp>
        <p:nvSpPr>
          <p:cNvPr id="308" name="Google Shape;308;p33"/>
          <p:cNvSpPr txBox="1"/>
          <p:nvPr/>
        </p:nvSpPr>
        <p:spPr>
          <a:xfrm>
            <a:off x="6483863" y="4572000"/>
            <a:ext cx="13080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[0,0,1,1,1...]</a:t>
            </a:r>
            <a:endParaRPr>
              <a:solidFill>
                <a:srgbClr val="FFFFFF"/>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fade">
                                      <p:cBhvr>
                                        <p:cTn id="7" dur="1000"/>
                                        <p:tgtEl>
                                          <p:spTgt spid="2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9"/>
                                        </p:tgtEl>
                                        <p:attrNameLst>
                                          <p:attrName>style.visibility</p:attrName>
                                        </p:attrNameLst>
                                      </p:cBhvr>
                                      <p:to>
                                        <p:strVal val="visible"/>
                                      </p:to>
                                    </p:set>
                                    <p:animEffect transition="in" filter="fade">
                                      <p:cBhvr>
                                        <p:cTn id="12" dur="1000"/>
                                        <p:tgtEl>
                                          <p:spTgt spid="289"/>
                                        </p:tgtEl>
                                      </p:cBhvr>
                                    </p:animEffect>
                                  </p:childTnLst>
                                </p:cTn>
                              </p:par>
                              <p:par>
                                <p:cTn id="13" presetID="10" presetClass="entr" presetSubtype="0" fill="hold" nodeType="withEffect">
                                  <p:stCondLst>
                                    <p:cond delay="0"/>
                                  </p:stCondLst>
                                  <p:childTnLst>
                                    <p:set>
                                      <p:cBhvr>
                                        <p:cTn id="14" dur="1" fill="hold">
                                          <p:stCondLst>
                                            <p:cond delay="0"/>
                                          </p:stCondLst>
                                        </p:cTn>
                                        <p:tgtEl>
                                          <p:spTgt spid="290"/>
                                        </p:tgtEl>
                                        <p:attrNameLst>
                                          <p:attrName>style.visibility</p:attrName>
                                        </p:attrNameLst>
                                      </p:cBhvr>
                                      <p:to>
                                        <p:strVal val="visible"/>
                                      </p:to>
                                    </p:set>
                                    <p:animEffect transition="in" filter="fade">
                                      <p:cBhvr>
                                        <p:cTn id="15" dur="1000"/>
                                        <p:tgtEl>
                                          <p:spTgt spid="290"/>
                                        </p:tgtEl>
                                      </p:cBhvr>
                                    </p:animEffect>
                                  </p:childTnLst>
                                </p:cTn>
                              </p:par>
                              <p:par>
                                <p:cTn id="16" presetID="10" presetClass="entr" presetSubtype="0" fill="hold" nodeType="withEffect">
                                  <p:stCondLst>
                                    <p:cond delay="0"/>
                                  </p:stCondLst>
                                  <p:childTnLst>
                                    <p:set>
                                      <p:cBhvr>
                                        <p:cTn id="17" dur="1" fill="hold">
                                          <p:stCondLst>
                                            <p:cond delay="0"/>
                                          </p:stCondLst>
                                        </p:cTn>
                                        <p:tgtEl>
                                          <p:spTgt spid="291"/>
                                        </p:tgtEl>
                                        <p:attrNameLst>
                                          <p:attrName>style.visibility</p:attrName>
                                        </p:attrNameLst>
                                      </p:cBhvr>
                                      <p:to>
                                        <p:strVal val="visible"/>
                                      </p:to>
                                    </p:set>
                                    <p:animEffect transition="in" filter="fade">
                                      <p:cBhvr>
                                        <p:cTn id="18" dur="1000"/>
                                        <p:tgtEl>
                                          <p:spTgt spid="291"/>
                                        </p:tgtEl>
                                      </p:cBhvr>
                                    </p:animEffect>
                                  </p:childTnLst>
                                </p:cTn>
                              </p:par>
                              <p:par>
                                <p:cTn id="19" presetID="10" presetClass="entr" presetSubtype="0" fill="hold" nodeType="withEffect">
                                  <p:stCondLst>
                                    <p:cond delay="0"/>
                                  </p:stCondLst>
                                  <p:childTnLst>
                                    <p:set>
                                      <p:cBhvr>
                                        <p:cTn id="20" dur="1" fill="hold">
                                          <p:stCondLst>
                                            <p:cond delay="0"/>
                                          </p:stCondLst>
                                        </p:cTn>
                                        <p:tgtEl>
                                          <p:spTgt spid="292"/>
                                        </p:tgtEl>
                                        <p:attrNameLst>
                                          <p:attrName>style.visibility</p:attrName>
                                        </p:attrNameLst>
                                      </p:cBhvr>
                                      <p:to>
                                        <p:strVal val="visible"/>
                                      </p:to>
                                    </p:set>
                                    <p:animEffect transition="in" filter="fade">
                                      <p:cBhvr>
                                        <p:cTn id="21" dur="1000"/>
                                        <p:tgtEl>
                                          <p:spTgt spid="292"/>
                                        </p:tgtEl>
                                      </p:cBhvr>
                                    </p:animEffect>
                                  </p:childTnLst>
                                </p:cTn>
                              </p:par>
                              <p:par>
                                <p:cTn id="22" presetID="10" presetClass="entr" presetSubtype="0" fill="hold" nodeType="withEffect">
                                  <p:stCondLst>
                                    <p:cond delay="0"/>
                                  </p:stCondLst>
                                  <p:childTnLst>
                                    <p:set>
                                      <p:cBhvr>
                                        <p:cTn id="23" dur="1" fill="hold">
                                          <p:stCondLst>
                                            <p:cond delay="0"/>
                                          </p:stCondLst>
                                        </p:cTn>
                                        <p:tgtEl>
                                          <p:spTgt spid="293"/>
                                        </p:tgtEl>
                                        <p:attrNameLst>
                                          <p:attrName>style.visibility</p:attrName>
                                        </p:attrNameLst>
                                      </p:cBhvr>
                                      <p:to>
                                        <p:strVal val="visible"/>
                                      </p:to>
                                    </p:set>
                                    <p:animEffect transition="in" filter="fade">
                                      <p:cBhvr>
                                        <p:cTn id="24" dur="1000"/>
                                        <p:tgtEl>
                                          <p:spTgt spid="293"/>
                                        </p:tgtEl>
                                      </p:cBhvr>
                                    </p:animEffect>
                                  </p:childTnLst>
                                </p:cTn>
                              </p:par>
                              <p:par>
                                <p:cTn id="25" presetID="10" presetClass="entr" presetSubtype="0" fill="hold" nodeType="withEffect">
                                  <p:stCondLst>
                                    <p:cond delay="0"/>
                                  </p:stCondLst>
                                  <p:childTnLst>
                                    <p:set>
                                      <p:cBhvr>
                                        <p:cTn id="26" dur="1" fill="hold">
                                          <p:stCondLst>
                                            <p:cond delay="0"/>
                                          </p:stCondLst>
                                        </p:cTn>
                                        <p:tgtEl>
                                          <p:spTgt spid="294"/>
                                        </p:tgtEl>
                                        <p:attrNameLst>
                                          <p:attrName>style.visibility</p:attrName>
                                        </p:attrNameLst>
                                      </p:cBhvr>
                                      <p:to>
                                        <p:strVal val="visible"/>
                                      </p:to>
                                    </p:set>
                                    <p:animEffect transition="in" filter="fade">
                                      <p:cBhvr>
                                        <p:cTn id="27" dur="1000"/>
                                        <p:tgtEl>
                                          <p:spTgt spid="294"/>
                                        </p:tgtEl>
                                      </p:cBhvr>
                                    </p:animEffect>
                                  </p:childTnLst>
                                </p:cTn>
                              </p:par>
                              <p:par>
                                <p:cTn id="28" presetID="10" presetClass="entr" presetSubtype="0" fill="hold" nodeType="withEffect">
                                  <p:stCondLst>
                                    <p:cond delay="0"/>
                                  </p:stCondLst>
                                  <p:childTnLst>
                                    <p:set>
                                      <p:cBhvr>
                                        <p:cTn id="29" dur="1" fill="hold">
                                          <p:stCondLst>
                                            <p:cond delay="0"/>
                                          </p:stCondLst>
                                        </p:cTn>
                                        <p:tgtEl>
                                          <p:spTgt spid="295"/>
                                        </p:tgtEl>
                                        <p:attrNameLst>
                                          <p:attrName>style.visibility</p:attrName>
                                        </p:attrNameLst>
                                      </p:cBhvr>
                                      <p:to>
                                        <p:strVal val="visible"/>
                                      </p:to>
                                    </p:set>
                                    <p:animEffect transition="in" filter="fade">
                                      <p:cBhvr>
                                        <p:cTn id="30" dur="1000"/>
                                        <p:tgtEl>
                                          <p:spTgt spid="295"/>
                                        </p:tgtEl>
                                      </p:cBhvr>
                                    </p:animEffect>
                                  </p:childTnLst>
                                </p:cTn>
                              </p:par>
                              <p:par>
                                <p:cTn id="31" presetID="10" presetClass="entr" presetSubtype="0" fill="hold" nodeType="withEffect">
                                  <p:stCondLst>
                                    <p:cond delay="0"/>
                                  </p:stCondLst>
                                  <p:childTnLst>
                                    <p:set>
                                      <p:cBhvr>
                                        <p:cTn id="32" dur="1" fill="hold">
                                          <p:stCondLst>
                                            <p:cond delay="0"/>
                                          </p:stCondLst>
                                        </p:cTn>
                                        <p:tgtEl>
                                          <p:spTgt spid="297"/>
                                        </p:tgtEl>
                                        <p:attrNameLst>
                                          <p:attrName>style.visibility</p:attrName>
                                        </p:attrNameLst>
                                      </p:cBhvr>
                                      <p:to>
                                        <p:strVal val="visible"/>
                                      </p:to>
                                    </p:set>
                                    <p:animEffect transition="in" filter="fade">
                                      <p:cBhvr>
                                        <p:cTn id="33" dur="1000"/>
                                        <p:tgtEl>
                                          <p:spTgt spid="297"/>
                                        </p:tgtEl>
                                      </p:cBhvr>
                                    </p:animEffect>
                                  </p:childTnLst>
                                </p:cTn>
                              </p:par>
                              <p:par>
                                <p:cTn id="34" presetID="10" presetClass="entr" presetSubtype="0" fill="hold" nodeType="withEffect">
                                  <p:stCondLst>
                                    <p:cond delay="0"/>
                                  </p:stCondLst>
                                  <p:childTnLst>
                                    <p:set>
                                      <p:cBhvr>
                                        <p:cTn id="35" dur="1" fill="hold">
                                          <p:stCondLst>
                                            <p:cond delay="0"/>
                                          </p:stCondLst>
                                        </p:cTn>
                                        <p:tgtEl>
                                          <p:spTgt spid="298"/>
                                        </p:tgtEl>
                                        <p:attrNameLst>
                                          <p:attrName>style.visibility</p:attrName>
                                        </p:attrNameLst>
                                      </p:cBhvr>
                                      <p:to>
                                        <p:strVal val="visible"/>
                                      </p:to>
                                    </p:set>
                                    <p:animEffect transition="in" filter="fade">
                                      <p:cBhvr>
                                        <p:cTn id="36" dur="1000"/>
                                        <p:tgtEl>
                                          <p:spTgt spid="298"/>
                                        </p:tgtEl>
                                      </p:cBhvr>
                                    </p:animEffect>
                                  </p:childTnLst>
                                </p:cTn>
                              </p:par>
                              <p:par>
                                <p:cTn id="37" presetID="10" presetClass="entr" presetSubtype="0" fill="hold" nodeType="withEffect">
                                  <p:stCondLst>
                                    <p:cond delay="0"/>
                                  </p:stCondLst>
                                  <p:childTnLst>
                                    <p:set>
                                      <p:cBhvr>
                                        <p:cTn id="38" dur="1" fill="hold">
                                          <p:stCondLst>
                                            <p:cond delay="0"/>
                                          </p:stCondLst>
                                        </p:cTn>
                                        <p:tgtEl>
                                          <p:spTgt spid="299"/>
                                        </p:tgtEl>
                                        <p:attrNameLst>
                                          <p:attrName>style.visibility</p:attrName>
                                        </p:attrNameLst>
                                      </p:cBhvr>
                                      <p:to>
                                        <p:strVal val="visible"/>
                                      </p:to>
                                    </p:set>
                                    <p:animEffect transition="in" filter="fade">
                                      <p:cBhvr>
                                        <p:cTn id="39" dur="1000"/>
                                        <p:tgtEl>
                                          <p:spTgt spid="299"/>
                                        </p:tgtEl>
                                      </p:cBhvr>
                                    </p:animEffect>
                                  </p:childTnLst>
                                </p:cTn>
                              </p:par>
                              <p:par>
                                <p:cTn id="40" presetID="10" presetClass="entr" presetSubtype="0" fill="hold" nodeType="withEffect">
                                  <p:stCondLst>
                                    <p:cond delay="0"/>
                                  </p:stCondLst>
                                  <p:childTnLst>
                                    <p:set>
                                      <p:cBhvr>
                                        <p:cTn id="41" dur="1" fill="hold">
                                          <p:stCondLst>
                                            <p:cond delay="0"/>
                                          </p:stCondLst>
                                        </p:cTn>
                                        <p:tgtEl>
                                          <p:spTgt spid="300"/>
                                        </p:tgtEl>
                                        <p:attrNameLst>
                                          <p:attrName>style.visibility</p:attrName>
                                        </p:attrNameLst>
                                      </p:cBhvr>
                                      <p:to>
                                        <p:strVal val="visible"/>
                                      </p:to>
                                    </p:set>
                                    <p:animEffect transition="in" filter="fade">
                                      <p:cBhvr>
                                        <p:cTn id="42" dur="1000"/>
                                        <p:tgtEl>
                                          <p:spTgt spid="300"/>
                                        </p:tgtEl>
                                      </p:cBhvr>
                                    </p:animEffect>
                                  </p:childTnLst>
                                </p:cTn>
                              </p:par>
                              <p:par>
                                <p:cTn id="43" presetID="10" presetClass="entr" presetSubtype="0" fill="hold" nodeType="withEffect">
                                  <p:stCondLst>
                                    <p:cond delay="0"/>
                                  </p:stCondLst>
                                  <p:childTnLst>
                                    <p:set>
                                      <p:cBhvr>
                                        <p:cTn id="44" dur="1" fill="hold">
                                          <p:stCondLst>
                                            <p:cond delay="0"/>
                                          </p:stCondLst>
                                        </p:cTn>
                                        <p:tgtEl>
                                          <p:spTgt spid="301"/>
                                        </p:tgtEl>
                                        <p:attrNameLst>
                                          <p:attrName>style.visibility</p:attrName>
                                        </p:attrNameLst>
                                      </p:cBhvr>
                                      <p:to>
                                        <p:strVal val="visible"/>
                                      </p:to>
                                    </p:set>
                                    <p:animEffect transition="in" filter="fade">
                                      <p:cBhvr>
                                        <p:cTn id="45" dur="1000"/>
                                        <p:tgtEl>
                                          <p:spTgt spid="301"/>
                                        </p:tgtEl>
                                      </p:cBhvr>
                                    </p:animEffect>
                                  </p:childTnLst>
                                </p:cTn>
                              </p:par>
                              <p:par>
                                <p:cTn id="46" presetID="10" presetClass="entr" presetSubtype="0" fill="hold" nodeType="withEffect">
                                  <p:stCondLst>
                                    <p:cond delay="0"/>
                                  </p:stCondLst>
                                  <p:childTnLst>
                                    <p:set>
                                      <p:cBhvr>
                                        <p:cTn id="47" dur="1" fill="hold">
                                          <p:stCondLst>
                                            <p:cond delay="0"/>
                                          </p:stCondLst>
                                        </p:cTn>
                                        <p:tgtEl>
                                          <p:spTgt spid="302"/>
                                        </p:tgtEl>
                                        <p:attrNameLst>
                                          <p:attrName>style.visibility</p:attrName>
                                        </p:attrNameLst>
                                      </p:cBhvr>
                                      <p:to>
                                        <p:strVal val="visible"/>
                                      </p:to>
                                    </p:set>
                                    <p:animEffect transition="in" filter="fade">
                                      <p:cBhvr>
                                        <p:cTn id="48" dur="1000"/>
                                        <p:tgtEl>
                                          <p:spTgt spid="302"/>
                                        </p:tgtEl>
                                      </p:cBhvr>
                                    </p:animEffect>
                                  </p:childTnLst>
                                </p:cTn>
                              </p:par>
                              <p:par>
                                <p:cTn id="49" presetID="10" presetClass="entr" presetSubtype="0" fill="hold" nodeType="withEffect">
                                  <p:stCondLst>
                                    <p:cond delay="0"/>
                                  </p:stCondLst>
                                  <p:childTnLst>
                                    <p:set>
                                      <p:cBhvr>
                                        <p:cTn id="50" dur="1" fill="hold">
                                          <p:stCondLst>
                                            <p:cond delay="0"/>
                                          </p:stCondLst>
                                        </p:cTn>
                                        <p:tgtEl>
                                          <p:spTgt spid="303"/>
                                        </p:tgtEl>
                                        <p:attrNameLst>
                                          <p:attrName>style.visibility</p:attrName>
                                        </p:attrNameLst>
                                      </p:cBhvr>
                                      <p:to>
                                        <p:strVal val="visible"/>
                                      </p:to>
                                    </p:set>
                                    <p:animEffect transition="in" filter="fade">
                                      <p:cBhvr>
                                        <p:cTn id="51" dur="1000"/>
                                        <p:tgtEl>
                                          <p:spTgt spid="303"/>
                                        </p:tgtEl>
                                      </p:cBhvr>
                                    </p:animEffect>
                                  </p:childTnLst>
                                </p:cTn>
                              </p:par>
                              <p:par>
                                <p:cTn id="52" presetID="10" presetClass="entr" presetSubtype="0" fill="hold" nodeType="withEffect">
                                  <p:stCondLst>
                                    <p:cond delay="0"/>
                                  </p:stCondLst>
                                  <p:childTnLst>
                                    <p:set>
                                      <p:cBhvr>
                                        <p:cTn id="53" dur="1" fill="hold">
                                          <p:stCondLst>
                                            <p:cond delay="0"/>
                                          </p:stCondLst>
                                        </p:cTn>
                                        <p:tgtEl>
                                          <p:spTgt spid="304"/>
                                        </p:tgtEl>
                                        <p:attrNameLst>
                                          <p:attrName>style.visibility</p:attrName>
                                        </p:attrNameLst>
                                      </p:cBhvr>
                                      <p:to>
                                        <p:strVal val="visible"/>
                                      </p:to>
                                    </p:set>
                                    <p:animEffect transition="in" filter="fade">
                                      <p:cBhvr>
                                        <p:cTn id="54" dur="1000"/>
                                        <p:tgtEl>
                                          <p:spTgt spid="304"/>
                                        </p:tgtEl>
                                      </p:cBhvr>
                                    </p:animEffect>
                                  </p:childTnLst>
                                </p:cTn>
                              </p:par>
                              <p:par>
                                <p:cTn id="55" presetID="10" presetClass="entr" presetSubtype="0" fill="hold" nodeType="withEffect">
                                  <p:stCondLst>
                                    <p:cond delay="0"/>
                                  </p:stCondLst>
                                  <p:childTnLst>
                                    <p:set>
                                      <p:cBhvr>
                                        <p:cTn id="56" dur="1" fill="hold">
                                          <p:stCondLst>
                                            <p:cond delay="0"/>
                                          </p:stCondLst>
                                        </p:cTn>
                                        <p:tgtEl>
                                          <p:spTgt spid="305"/>
                                        </p:tgtEl>
                                        <p:attrNameLst>
                                          <p:attrName>style.visibility</p:attrName>
                                        </p:attrNameLst>
                                      </p:cBhvr>
                                      <p:to>
                                        <p:strVal val="visible"/>
                                      </p:to>
                                    </p:set>
                                    <p:animEffect transition="in" filter="fade">
                                      <p:cBhvr>
                                        <p:cTn id="57" dur="1000"/>
                                        <p:tgtEl>
                                          <p:spTgt spid="305"/>
                                        </p:tgtEl>
                                      </p:cBhvr>
                                    </p:animEffect>
                                  </p:childTnLst>
                                </p:cTn>
                              </p:par>
                              <p:par>
                                <p:cTn id="58" presetID="10" presetClass="entr" presetSubtype="0" fill="hold" nodeType="withEffect">
                                  <p:stCondLst>
                                    <p:cond delay="0"/>
                                  </p:stCondLst>
                                  <p:childTnLst>
                                    <p:set>
                                      <p:cBhvr>
                                        <p:cTn id="59" dur="1" fill="hold">
                                          <p:stCondLst>
                                            <p:cond delay="0"/>
                                          </p:stCondLst>
                                        </p:cTn>
                                        <p:tgtEl>
                                          <p:spTgt spid="306"/>
                                        </p:tgtEl>
                                        <p:attrNameLst>
                                          <p:attrName>style.visibility</p:attrName>
                                        </p:attrNameLst>
                                      </p:cBhvr>
                                      <p:to>
                                        <p:strVal val="visible"/>
                                      </p:to>
                                    </p:set>
                                    <p:animEffect transition="in" filter="fade">
                                      <p:cBhvr>
                                        <p:cTn id="60" dur="1000"/>
                                        <p:tgtEl>
                                          <p:spTgt spid="306"/>
                                        </p:tgtEl>
                                      </p:cBhvr>
                                    </p:animEffect>
                                  </p:childTnLst>
                                </p:cTn>
                              </p:par>
                              <p:par>
                                <p:cTn id="61" presetID="10" presetClass="entr" presetSubtype="0" fill="hold" nodeType="withEffect">
                                  <p:stCondLst>
                                    <p:cond delay="0"/>
                                  </p:stCondLst>
                                  <p:childTnLst>
                                    <p:set>
                                      <p:cBhvr>
                                        <p:cTn id="62" dur="1" fill="hold">
                                          <p:stCondLst>
                                            <p:cond delay="0"/>
                                          </p:stCondLst>
                                        </p:cTn>
                                        <p:tgtEl>
                                          <p:spTgt spid="307"/>
                                        </p:tgtEl>
                                        <p:attrNameLst>
                                          <p:attrName>style.visibility</p:attrName>
                                        </p:attrNameLst>
                                      </p:cBhvr>
                                      <p:to>
                                        <p:strVal val="visible"/>
                                      </p:to>
                                    </p:set>
                                    <p:animEffect transition="in" filter="fade">
                                      <p:cBhvr>
                                        <p:cTn id="63" dur="1000"/>
                                        <p:tgtEl>
                                          <p:spTgt spid="307"/>
                                        </p:tgtEl>
                                      </p:cBhvr>
                                    </p:animEffect>
                                  </p:childTnLst>
                                </p:cTn>
                              </p:par>
                              <p:par>
                                <p:cTn id="64" presetID="10" presetClass="entr" presetSubtype="0" fill="hold" nodeType="withEffect">
                                  <p:stCondLst>
                                    <p:cond delay="0"/>
                                  </p:stCondLst>
                                  <p:childTnLst>
                                    <p:set>
                                      <p:cBhvr>
                                        <p:cTn id="65" dur="1" fill="hold">
                                          <p:stCondLst>
                                            <p:cond delay="0"/>
                                          </p:stCondLst>
                                        </p:cTn>
                                        <p:tgtEl>
                                          <p:spTgt spid="308"/>
                                        </p:tgtEl>
                                        <p:attrNameLst>
                                          <p:attrName>style.visibility</p:attrName>
                                        </p:attrNameLst>
                                      </p:cBhvr>
                                      <p:to>
                                        <p:strVal val="visible"/>
                                      </p:to>
                                    </p:set>
                                    <p:animEffect transition="in" filter="fade">
                                      <p:cBhvr>
                                        <p:cTn id="66" dur="1000"/>
                                        <p:tgtEl>
                                          <p:spTgt spid="308"/>
                                        </p:tgtEl>
                                      </p:cBhvr>
                                    </p:animEffect>
                                  </p:childTnLst>
                                </p:cTn>
                              </p:par>
                              <p:par>
                                <p:cTn id="67" presetID="10" presetClass="entr" presetSubtype="0" fill="hold" nodeType="withEffect">
                                  <p:stCondLst>
                                    <p:cond delay="0"/>
                                  </p:stCondLst>
                                  <p:childTnLst>
                                    <p:set>
                                      <p:cBhvr>
                                        <p:cTn id="68" dur="1" fill="hold">
                                          <p:stCondLst>
                                            <p:cond delay="0"/>
                                          </p:stCondLst>
                                        </p:cTn>
                                        <p:tgtEl>
                                          <p:spTgt spid="288"/>
                                        </p:tgtEl>
                                        <p:attrNameLst>
                                          <p:attrName>style.visibility</p:attrName>
                                        </p:attrNameLst>
                                      </p:cBhvr>
                                      <p:to>
                                        <p:strVal val="visible"/>
                                      </p:to>
                                    </p:set>
                                    <p:animEffect transition="in" filter="fade">
                                      <p:cBhvr>
                                        <p:cTn id="69" dur="1000"/>
                                        <p:tgtEl>
                                          <p:spTgt spid="288"/>
                                        </p:tgtEl>
                                      </p:cBhvr>
                                    </p:animEffect>
                                  </p:childTnLst>
                                </p:cTn>
                              </p:par>
                              <p:par>
                                <p:cTn id="70" presetID="10" presetClass="entr" presetSubtype="0" fill="hold" nodeType="withEffect">
                                  <p:stCondLst>
                                    <p:cond delay="0"/>
                                  </p:stCondLst>
                                  <p:childTnLst>
                                    <p:set>
                                      <p:cBhvr>
                                        <p:cTn id="71" dur="1" fill="hold">
                                          <p:stCondLst>
                                            <p:cond delay="0"/>
                                          </p:stCondLst>
                                        </p:cTn>
                                        <p:tgtEl>
                                          <p:spTgt spid="296"/>
                                        </p:tgtEl>
                                        <p:attrNameLst>
                                          <p:attrName>style.visibility</p:attrName>
                                        </p:attrNameLst>
                                      </p:cBhvr>
                                      <p:to>
                                        <p:strVal val="visible"/>
                                      </p:to>
                                    </p:set>
                                    <p:animEffect transition="in" filter="fade">
                                      <p:cBhvr>
                                        <p:cTn id="72" dur="1000"/>
                                        <p:tgtEl>
                                          <p:spTgt spid="296"/>
                                        </p:tgtEl>
                                      </p:cBhvr>
                                    </p:animEffect>
                                  </p:childTnLst>
                                </p:cTn>
                              </p:par>
                              <p:par>
                                <p:cTn id="73" presetID="10" presetClass="entr" presetSubtype="0" fill="hold" nodeType="withEffect">
                                  <p:stCondLst>
                                    <p:cond delay="0"/>
                                  </p:stCondLst>
                                  <p:childTnLst>
                                    <p:set>
                                      <p:cBhvr>
                                        <p:cTn id="74" dur="1" fill="hold">
                                          <p:stCondLst>
                                            <p:cond delay="0"/>
                                          </p:stCondLst>
                                        </p:cTn>
                                        <p:tgtEl>
                                          <p:spTgt spid="287"/>
                                        </p:tgtEl>
                                        <p:attrNameLst>
                                          <p:attrName>style.visibility</p:attrName>
                                        </p:attrNameLst>
                                      </p:cBhvr>
                                      <p:to>
                                        <p:strVal val="visible"/>
                                      </p:to>
                                    </p:set>
                                    <p:animEffect transition="in" filter="fade">
                                      <p:cBhvr>
                                        <p:cTn id="75"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2"/>
        <p:cNvGrpSpPr/>
        <p:nvPr/>
      </p:nvGrpSpPr>
      <p:grpSpPr>
        <a:xfrm>
          <a:off x="0" y="0"/>
          <a:ext cx="0" cy="0"/>
          <a:chOff x="0" y="0"/>
          <a:chExt cx="0" cy="0"/>
        </a:xfrm>
      </p:grpSpPr>
      <p:sp>
        <p:nvSpPr>
          <p:cNvPr id="313" name="Google Shape;313;p34"/>
          <p:cNvSpPr/>
          <p:nvPr/>
        </p:nvSpPr>
        <p:spPr>
          <a:xfrm>
            <a:off x="150" y="0"/>
            <a:ext cx="9144000" cy="68661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34"/>
          <p:cNvSpPr txBox="1"/>
          <p:nvPr/>
        </p:nvSpPr>
        <p:spPr>
          <a:xfrm>
            <a:off x="332000" y="263542"/>
            <a:ext cx="7363500" cy="612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sp>
        <p:nvSpPr>
          <p:cNvPr id="315" name="Google Shape;315;p34"/>
          <p:cNvSpPr txBox="1"/>
          <p:nvPr/>
        </p:nvSpPr>
        <p:spPr>
          <a:xfrm>
            <a:off x="332000" y="263550"/>
            <a:ext cx="8540400" cy="54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800" b="1">
                <a:solidFill>
                  <a:srgbClr val="FFC000"/>
                </a:solidFill>
              </a:rPr>
              <a:t>Trip@Us - Plan My Trip</a:t>
            </a:r>
            <a:endParaRPr sz="2800" b="1">
              <a:solidFill>
                <a:srgbClr val="FFC000"/>
              </a:solidFill>
            </a:endParaRPr>
          </a:p>
          <a:p>
            <a:pPr marL="0" marR="0" lvl="0" indent="0" algn="l" rtl="0">
              <a:lnSpc>
                <a:spcPct val="100000"/>
              </a:lnSpc>
              <a:spcBef>
                <a:spcPts val="0"/>
              </a:spcBef>
              <a:spcAft>
                <a:spcPts val="0"/>
              </a:spcAft>
              <a:buNone/>
            </a:pPr>
            <a:endParaRPr sz="2000" b="1">
              <a:solidFill>
                <a:srgbClr val="FFFFFF"/>
              </a:solidFill>
            </a:endParaRPr>
          </a:p>
          <a:p>
            <a:pPr marL="457200" lvl="0" indent="-355600" algn="l" rtl="0">
              <a:spcBef>
                <a:spcPts val="0"/>
              </a:spcBef>
              <a:spcAft>
                <a:spcPts val="0"/>
              </a:spcAft>
              <a:buClr>
                <a:srgbClr val="FFFFFF"/>
              </a:buClr>
              <a:buSzPts val="2000"/>
              <a:buChar char="-"/>
            </a:pPr>
            <a:r>
              <a:rPr lang="en-GB" sz="2000" b="1">
                <a:solidFill>
                  <a:schemeClr val="lt1"/>
                </a:solidFill>
              </a:rPr>
              <a:t>Hybrid reasoning system that combines </a:t>
            </a:r>
            <a:endParaRPr sz="2000" b="1">
              <a:solidFill>
                <a:schemeClr val="lt1"/>
              </a:solidFill>
            </a:endParaRPr>
          </a:p>
          <a:p>
            <a:pPr marL="457200" lvl="0" indent="0" algn="l" rtl="0">
              <a:spcBef>
                <a:spcPts val="0"/>
              </a:spcBef>
              <a:spcAft>
                <a:spcPts val="0"/>
              </a:spcAft>
              <a:buNone/>
            </a:pPr>
            <a:r>
              <a:rPr lang="en-GB" sz="2000" b="1">
                <a:solidFill>
                  <a:srgbClr val="FFC000"/>
                </a:solidFill>
              </a:rPr>
              <a:t>Genetic Algorithm</a:t>
            </a:r>
            <a:r>
              <a:rPr lang="en-GB" sz="2000" b="1">
                <a:solidFill>
                  <a:schemeClr val="lt1"/>
                </a:solidFill>
              </a:rPr>
              <a:t> and </a:t>
            </a:r>
            <a:r>
              <a:rPr lang="en-GB" sz="2000" b="1">
                <a:solidFill>
                  <a:srgbClr val="FFC000"/>
                </a:solidFill>
              </a:rPr>
              <a:t>Greedy BFS search</a:t>
            </a:r>
            <a:r>
              <a:rPr lang="en-GB" sz="2000" b="1">
                <a:solidFill>
                  <a:schemeClr val="lt1"/>
                </a:solidFill>
              </a:rPr>
              <a:t> to optimise travel itinerary</a:t>
            </a:r>
            <a:endParaRPr sz="2000" b="1">
              <a:solidFill>
                <a:schemeClr val="lt1"/>
              </a:solidFil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sp>
        <p:nvSpPr>
          <p:cNvPr id="316" name="Google Shape;316;p34"/>
          <p:cNvSpPr/>
          <p:nvPr/>
        </p:nvSpPr>
        <p:spPr>
          <a:xfrm>
            <a:off x="226150" y="2841625"/>
            <a:ext cx="3454800" cy="28755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34"/>
          <p:cNvSpPr txBox="1"/>
          <p:nvPr/>
        </p:nvSpPr>
        <p:spPr>
          <a:xfrm>
            <a:off x="226150" y="2841625"/>
            <a:ext cx="3282300" cy="3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FC000"/>
                </a:solidFill>
              </a:rPr>
              <a:t>GA</a:t>
            </a:r>
            <a:endParaRPr sz="2000" b="1">
              <a:solidFill>
                <a:srgbClr val="FFFFFF"/>
              </a:solidFill>
            </a:endParaRPr>
          </a:p>
          <a:p>
            <a:pPr marL="0" lvl="0" indent="0" algn="l" rtl="0">
              <a:spcBef>
                <a:spcPts val="0"/>
              </a:spcBef>
              <a:spcAft>
                <a:spcPts val="0"/>
              </a:spcAft>
              <a:buNone/>
            </a:pPr>
            <a:endParaRPr sz="2000" b="1">
              <a:solidFill>
                <a:srgbClr val="FFFFFF"/>
              </a:solidFill>
            </a:endParaRPr>
          </a:p>
          <a:p>
            <a:pPr marL="0" lvl="0" indent="0" algn="l" rtl="0">
              <a:spcBef>
                <a:spcPts val="0"/>
              </a:spcBef>
              <a:spcAft>
                <a:spcPts val="0"/>
              </a:spcAft>
              <a:buNone/>
            </a:pPr>
            <a:r>
              <a:rPr lang="en-GB" sz="2000" b="1">
                <a:solidFill>
                  <a:srgbClr val="FFFFFF"/>
                </a:solidFill>
              </a:rPr>
              <a:t>Chromosome: Permutation of visiting places </a:t>
            </a:r>
            <a:endParaRPr sz="1800" b="1">
              <a:solidFill>
                <a:srgbClr val="FFFFFF"/>
              </a:solidFill>
            </a:endParaRPr>
          </a:p>
          <a:p>
            <a:pPr marL="0" lvl="0" indent="0" algn="l" rtl="0">
              <a:spcBef>
                <a:spcPts val="0"/>
              </a:spcBef>
              <a:spcAft>
                <a:spcPts val="0"/>
              </a:spcAft>
              <a:buNone/>
            </a:pPr>
            <a:endParaRPr sz="1800" b="1">
              <a:solidFill>
                <a:srgbClr val="FFFFFF"/>
              </a:solidFill>
            </a:endParaRPr>
          </a:p>
          <a:p>
            <a:pPr marL="0" lvl="0" indent="0" algn="l" rtl="0">
              <a:spcBef>
                <a:spcPts val="0"/>
              </a:spcBef>
              <a:spcAft>
                <a:spcPts val="0"/>
              </a:spcAft>
              <a:buNone/>
            </a:pPr>
            <a:r>
              <a:rPr lang="en-GB" sz="2000" b="1">
                <a:solidFill>
                  <a:srgbClr val="FFFFFF"/>
                </a:solidFill>
              </a:rPr>
              <a:t>Fitness Function: 1/Total Distance</a:t>
            </a:r>
            <a:endParaRPr sz="2000" b="1">
              <a:solidFill>
                <a:srgbClr val="FFFFFF"/>
              </a:solidFill>
            </a:endParaRPr>
          </a:p>
          <a:p>
            <a:pPr marL="0" lvl="0" indent="0" algn="l" rtl="0">
              <a:spcBef>
                <a:spcPts val="0"/>
              </a:spcBef>
              <a:spcAft>
                <a:spcPts val="0"/>
              </a:spcAft>
              <a:buNone/>
            </a:pPr>
            <a:endParaRPr sz="2000" b="1">
              <a:solidFill>
                <a:srgbClr val="FFFFFF"/>
              </a:solidFill>
            </a:endParaRPr>
          </a:p>
          <a:p>
            <a:pPr marL="0" lvl="0" indent="0" algn="l" rtl="0">
              <a:spcBef>
                <a:spcPts val="0"/>
              </a:spcBef>
              <a:spcAft>
                <a:spcPts val="0"/>
              </a:spcAft>
              <a:buNone/>
            </a:pPr>
            <a:endParaRPr sz="1800" b="1">
              <a:solidFill>
                <a:srgbClr val="FFFFFF"/>
              </a:solidFill>
            </a:endParaRPr>
          </a:p>
          <a:p>
            <a:pPr marL="0" lvl="0" indent="0" algn="l" rtl="0">
              <a:spcBef>
                <a:spcPts val="0"/>
              </a:spcBef>
              <a:spcAft>
                <a:spcPts val="0"/>
              </a:spcAft>
              <a:buNone/>
            </a:pPr>
            <a:endParaRPr sz="1800" b="1">
              <a:solidFill>
                <a:srgbClr val="FFFFFF"/>
              </a:solidFill>
            </a:endParaRPr>
          </a:p>
        </p:txBody>
      </p:sp>
      <p:sp>
        <p:nvSpPr>
          <p:cNvPr id="318" name="Google Shape;318;p34"/>
          <p:cNvSpPr/>
          <p:nvPr/>
        </p:nvSpPr>
        <p:spPr>
          <a:xfrm>
            <a:off x="6270625" y="2063750"/>
            <a:ext cx="1047900" cy="873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Start State</a:t>
            </a:r>
            <a:endParaRPr b="1"/>
          </a:p>
        </p:txBody>
      </p:sp>
      <p:cxnSp>
        <p:nvCxnSpPr>
          <p:cNvPr id="319" name="Google Shape;319;p34"/>
          <p:cNvCxnSpPr>
            <a:stCxn id="318" idx="3"/>
          </p:cNvCxnSpPr>
          <p:nvPr/>
        </p:nvCxnSpPr>
        <p:spPr>
          <a:xfrm flipH="1">
            <a:off x="5556186" y="2808902"/>
            <a:ext cx="867900" cy="890100"/>
          </a:xfrm>
          <a:prstGeom prst="straightConnector1">
            <a:avLst/>
          </a:prstGeom>
          <a:noFill/>
          <a:ln w="38100" cap="flat" cmpd="sng">
            <a:solidFill>
              <a:srgbClr val="FFFFFF"/>
            </a:solidFill>
            <a:prstDash val="solid"/>
            <a:round/>
            <a:headEnd type="none" w="med" len="med"/>
            <a:tailEnd type="triangle" w="med" len="med"/>
          </a:ln>
        </p:spPr>
      </p:cxnSp>
      <p:sp>
        <p:nvSpPr>
          <p:cNvPr id="320" name="Google Shape;320;p34"/>
          <p:cNvSpPr/>
          <p:nvPr/>
        </p:nvSpPr>
        <p:spPr>
          <a:xfrm>
            <a:off x="4899025" y="3699000"/>
            <a:ext cx="1047900" cy="873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b="1"/>
              <a:t>Comb A</a:t>
            </a:r>
            <a:endParaRPr b="1"/>
          </a:p>
        </p:txBody>
      </p:sp>
      <p:sp>
        <p:nvSpPr>
          <p:cNvPr id="321" name="Google Shape;321;p34"/>
          <p:cNvSpPr/>
          <p:nvPr/>
        </p:nvSpPr>
        <p:spPr>
          <a:xfrm>
            <a:off x="6424075" y="3699000"/>
            <a:ext cx="1047900" cy="873000"/>
          </a:xfrm>
          <a:prstGeom prst="ellipse">
            <a:avLst/>
          </a:prstGeom>
          <a:solidFill>
            <a:srgbClr val="FFC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Comb B</a:t>
            </a:r>
            <a:endParaRPr b="1"/>
          </a:p>
        </p:txBody>
      </p:sp>
      <p:sp>
        <p:nvSpPr>
          <p:cNvPr id="322" name="Google Shape;322;p34"/>
          <p:cNvSpPr/>
          <p:nvPr/>
        </p:nvSpPr>
        <p:spPr>
          <a:xfrm>
            <a:off x="7949125" y="3699000"/>
            <a:ext cx="1047900" cy="873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Comb C</a:t>
            </a:r>
            <a:endParaRPr b="1"/>
          </a:p>
        </p:txBody>
      </p:sp>
      <p:cxnSp>
        <p:nvCxnSpPr>
          <p:cNvPr id="323" name="Google Shape;323;p34"/>
          <p:cNvCxnSpPr>
            <a:stCxn id="318" idx="4"/>
            <a:endCxn id="321" idx="0"/>
          </p:cNvCxnSpPr>
          <p:nvPr/>
        </p:nvCxnSpPr>
        <p:spPr>
          <a:xfrm>
            <a:off x="6794575" y="2936750"/>
            <a:ext cx="153600" cy="762300"/>
          </a:xfrm>
          <a:prstGeom prst="straightConnector1">
            <a:avLst/>
          </a:prstGeom>
          <a:noFill/>
          <a:ln w="38100" cap="flat" cmpd="sng">
            <a:solidFill>
              <a:srgbClr val="FFFFFF"/>
            </a:solidFill>
            <a:prstDash val="solid"/>
            <a:round/>
            <a:headEnd type="none" w="med" len="med"/>
            <a:tailEnd type="triangle" w="med" len="med"/>
          </a:ln>
        </p:spPr>
      </p:cxnSp>
      <p:cxnSp>
        <p:nvCxnSpPr>
          <p:cNvPr id="324" name="Google Shape;324;p34"/>
          <p:cNvCxnSpPr>
            <a:stCxn id="318" idx="5"/>
            <a:endCxn id="322" idx="0"/>
          </p:cNvCxnSpPr>
          <p:nvPr/>
        </p:nvCxnSpPr>
        <p:spPr>
          <a:xfrm>
            <a:off x="7165064" y="2808902"/>
            <a:ext cx="1308000" cy="890100"/>
          </a:xfrm>
          <a:prstGeom prst="straightConnector1">
            <a:avLst/>
          </a:prstGeom>
          <a:noFill/>
          <a:ln w="38100" cap="flat" cmpd="sng">
            <a:solidFill>
              <a:srgbClr val="FFFFFF"/>
            </a:solidFill>
            <a:prstDash val="solid"/>
            <a:round/>
            <a:headEnd type="none" w="med" len="med"/>
            <a:tailEnd type="triangle" w="med" len="med"/>
          </a:ln>
        </p:spPr>
      </p:cxnSp>
      <p:sp>
        <p:nvSpPr>
          <p:cNvPr id="325" name="Google Shape;325;p34"/>
          <p:cNvSpPr/>
          <p:nvPr/>
        </p:nvSpPr>
        <p:spPr>
          <a:xfrm>
            <a:off x="6544725" y="5334250"/>
            <a:ext cx="1047900" cy="873000"/>
          </a:xfrm>
          <a:prstGeom prst="ellipse">
            <a:avLst/>
          </a:prstGeom>
          <a:solidFill>
            <a:srgbClr val="FFC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Comb E</a:t>
            </a:r>
            <a:endParaRPr b="1">
              <a:solidFill>
                <a:srgbClr val="FFC000"/>
              </a:solidFill>
            </a:endParaRPr>
          </a:p>
        </p:txBody>
      </p:sp>
      <p:sp>
        <p:nvSpPr>
          <p:cNvPr id="326" name="Google Shape;326;p34"/>
          <p:cNvSpPr/>
          <p:nvPr/>
        </p:nvSpPr>
        <p:spPr>
          <a:xfrm>
            <a:off x="5030250" y="5334250"/>
            <a:ext cx="1047900" cy="873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Comb D</a:t>
            </a:r>
            <a:endParaRPr b="1"/>
          </a:p>
        </p:txBody>
      </p:sp>
      <p:sp>
        <p:nvSpPr>
          <p:cNvPr id="327" name="Google Shape;327;p34"/>
          <p:cNvSpPr/>
          <p:nvPr/>
        </p:nvSpPr>
        <p:spPr>
          <a:xfrm>
            <a:off x="7949125" y="5334250"/>
            <a:ext cx="1047900" cy="873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Comb F</a:t>
            </a:r>
            <a:endParaRPr b="1"/>
          </a:p>
        </p:txBody>
      </p:sp>
      <p:cxnSp>
        <p:nvCxnSpPr>
          <p:cNvPr id="328" name="Google Shape;328;p34"/>
          <p:cNvCxnSpPr/>
          <p:nvPr/>
        </p:nvCxnSpPr>
        <p:spPr>
          <a:xfrm flipH="1">
            <a:off x="5676836" y="4444152"/>
            <a:ext cx="867900" cy="890100"/>
          </a:xfrm>
          <a:prstGeom prst="straightConnector1">
            <a:avLst/>
          </a:prstGeom>
          <a:noFill/>
          <a:ln w="38100" cap="flat" cmpd="sng">
            <a:solidFill>
              <a:srgbClr val="FFFFFF"/>
            </a:solidFill>
            <a:prstDash val="solid"/>
            <a:round/>
            <a:headEnd type="none" w="med" len="med"/>
            <a:tailEnd type="triangle" w="med" len="med"/>
          </a:ln>
        </p:spPr>
      </p:cxnSp>
      <p:cxnSp>
        <p:nvCxnSpPr>
          <p:cNvPr id="329" name="Google Shape;329;p34"/>
          <p:cNvCxnSpPr>
            <a:stCxn id="321" idx="5"/>
            <a:endCxn id="327" idx="0"/>
          </p:cNvCxnSpPr>
          <p:nvPr/>
        </p:nvCxnSpPr>
        <p:spPr>
          <a:xfrm>
            <a:off x="7318514" y="4444152"/>
            <a:ext cx="1154700" cy="890100"/>
          </a:xfrm>
          <a:prstGeom prst="straightConnector1">
            <a:avLst/>
          </a:prstGeom>
          <a:noFill/>
          <a:ln w="38100" cap="flat" cmpd="sng">
            <a:solidFill>
              <a:srgbClr val="FFFFFF"/>
            </a:solidFill>
            <a:prstDash val="solid"/>
            <a:round/>
            <a:headEnd type="none" w="med" len="med"/>
            <a:tailEnd type="triangle" w="med" len="med"/>
          </a:ln>
        </p:spPr>
      </p:cxnSp>
      <p:cxnSp>
        <p:nvCxnSpPr>
          <p:cNvPr id="330" name="Google Shape;330;p34"/>
          <p:cNvCxnSpPr>
            <a:stCxn id="321" idx="4"/>
            <a:endCxn id="325" idx="0"/>
          </p:cNvCxnSpPr>
          <p:nvPr/>
        </p:nvCxnSpPr>
        <p:spPr>
          <a:xfrm>
            <a:off x="6948025" y="4572000"/>
            <a:ext cx="120600" cy="762300"/>
          </a:xfrm>
          <a:prstGeom prst="straightConnector1">
            <a:avLst/>
          </a:prstGeom>
          <a:noFill/>
          <a:ln w="38100" cap="flat" cmpd="sng">
            <a:solidFill>
              <a:srgbClr val="FFFFFF"/>
            </a:solidFill>
            <a:prstDash val="solid"/>
            <a:round/>
            <a:headEnd type="none" w="med" len="med"/>
            <a:tailEnd type="triangle" w="med" len="med"/>
          </a:ln>
        </p:spPr>
      </p:cxnSp>
      <p:sp>
        <p:nvSpPr>
          <p:cNvPr id="331" name="Google Shape;331;p34"/>
          <p:cNvSpPr txBox="1"/>
          <p:nvPr/>
        </p:nvSpPr>
        <p:spPr>
          <a:xfrm>
            <a:off x="7318525" y="2143125"/>
            <a:ext cx="13080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[0,0,0,...]</a:t>
            </a:r>
            <a:endParaRPr>
              <a:solidFill>
                <a:srgbClr val="FFFFFF"/>
              </a:solidFill>
              <a:latin typeface="Raleway"/>
              <a:ea typeface="Raleway"/>
              <a:cs typeface="Raleway"/>
              <a:sym typeface="Raleway"/>
            </a:endParaRPr>
          </a:p>
        </p:txBody>
      </p:sp>
      <p:sp>
        <p:nvSpPr>
          <p:cNvPr id="332" name="Google Shape;332;p34"/>
          <p:cNvSpPr txBox="1"/>
          <p:nvPr/>
        </p:nvSpPr>
        <p:spPr>
          <a:xfrm>
            <a:off x="4759525" y="4429525"/>
            <a:ext cx="13080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[1,0,1,...]</a:t>
            </a:r>
            <a:endParaRPr>
              <a:solidFill>
                <a:srgbClr val="FFFFFF"/>
              </a:solidFill>
              <a:latin typeface="Raleway"/>
              <a:ea typeface="Raleway"/>
              <a:cs typeface="Raleway"/>
              <a:sym typeface="Raleway"/>
            </a:endParaRPr>
          </a:p>
        </p:txBody>
      </p:sp>
      <p:sp>
        <p:nvSpPr>
          <p:cNvPr id="333" name="Google Shape;333;p34"/>
          <p:cNvSpPr txBox="1"/>
          <p:nvPr/>
        </p:nvSpPr>
        <p:spPr>
          <a:xfrm>
            <a:off x="8208200" y="4429525"/>
            <a:ext cx="13080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[0,0,1,1,1...]</a:t>
            </a:r>
            <a:endParaRPr>
              <a:solidFill>
                <a:srgbClr val="FFFFFF"/>
              </a:solidFill>
              <a:latin typeface="Raleway"/>
              <a:ea typeface="Raleway"/>
              <a:cs typeface="Raleway"/>
              <a:sym typeface="Raleway"/>
            </a:endParaRPr>
          </a:p>
        </p:txBody>
      </p:sp>
      <p:sp>
        <p:nvSpPr>
          <p:cNvPr id="334" name="Google Shape;334;p34"/>
          <p:cNvSpPr txBox="1"/>
          <p:nvPr/>
        </p:nvSpPr>
        <p:spPr>
          <a:xfrm>
            <a:off x="7949125" y="6207250"/>
            <a:ext cx="13080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[0,0,1,01...]</a:t>
            </a:r>
            <a:endParaRPr>
              <a:solidFill>
                <a:srgbClr val="FFFFFF"/>
              </a:solidFill>
              <a:latin typeface="Raleway"/>
              <a:ea typeface="Raleway"/>
              <a:cs typeface="Raleway"/>
              <a:sym typeface="Raleway"/>
            </a:endParaRPr>
          </a:p>
        </p:txBody>
      </p:sp>
      <p:sp>
        <p:nvSpPr>
          <p:cNvPr id="335" name="Google Shape;335;p34"/>
          <p:cNvSpPr txBox="1"/>
          <p:nvPr/>
        </p:nvSpPr>
        <p:spPr>
          <a:xfrm>
            <a:off x="6414675" y="6280275"/>
            <a:ext cx="13080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[0,0,1,1,1...]</a:t>
            </a:r>
            <a:endParaRPr>
              <a:solidFill>
                <a:srgbClr val="FFFFFF"/>
              </a:solidFill>
              <a:latin typeface="Raleway"/>
              <a:ea typeface="Raleway"/>
              <a:cs typeface="Raleway"/>
              <a:sym typeface="Raleway"/>
            </a:endParaRPr>
          </a:p>
        </p:txBody>
      </p:sp>
      <p:sp>
        <p:nvSpPr>
          <p:cNvPr id="336" name="Google Shape;336;p34"/>
          <p:cNvSpPr txBox="1"/>
          <p:nvPr/>
        </p:nvSpPr>
        <p:spPr>
          <a:xfrm>
            <a:off x="4880225" y="6207250"/>
            <a:ext cx="13080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[1,0,01,1...]</a:t>
            </a:r>
            <a:endParaRPr>
              <a:solidFill>
                <a:srgbClr val="FFFFFF"/>
              </a:solidFill>
              <a:latin typeface="Raleway"/>
              <a:ea typeface="Raleway"/>
              <a:cs typeface="Raleway"/>
              <a:sym typeface="Raleway"/>
            </a:endParaRPr>
          </a:p>
        </p:txBody>
      </p:sp>
      <p:sp>
        <p:nvSpPr>
          <p:cNvPr id="337" name="Google Shape;337;p34"/>
          <p:cNvSpPr txBox="1"/>
          <p:nvPr/>
        </p:nvSpPr>
        <p:spPr>
          <a:xfrm>
            <a:off x="6483863" y="4572000"/>
            <a:ext cx="13080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[0,0,1,1,1...]</a:t>
            </a:r>
            <a:endParaRPr>
              <a:solidFill>
                <a:srgbClr val="FFFFFF"/>
              </a:solidFill>
              <a:latin typeface="Raleway"/>
              <a:ea typeface="Raleway"/>
              <a:cs typeface="Raleway"/>
              <a:sym typeface="Raleway"/>
            </a:endParaRPr>
          </a:p>
        </p:txBody>
      </p:sp>
      <p:sp>
        <p:nvSpPr>
          <p:cNvPr id="338" name="Google Shape;338;p34"/>
          <p:cNvSpPr/>
          <p:nvPr/>
        </p:nvSpPr>
        <p:spPr>
          <a:xfrm>
            <a:off x="4354900" y="2206625"/>
            <a:ext cx="153600" cy="2095500"/>
          </a:xfrm>
          <a:prstGeom prst="leftBrace">
            <a:avLst>
              <a:gd name="adj1" fmla="val 50000"/>
              <a:gd name="adj2" fmla="val 50000"/>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39" name="Google Shape;339;p34"/>
          <p:cNvSpPr txBox="1"/>
          <p:nvPr/>
        </p:nvSpPr>
        <p:spPr>
          <a:xfrm>
            <a:off x="3537500" y="3095700"/>
            <a:ext cx="9525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Raleway"/>
                <a:ea typeface="Raleway"/>
                <a:cs typeface="Raleway"/>
                <a:sym typeface="Raleway"/>
              </a:rPr>
              <a:t>DAY 1</a:t>
            </a:r>
            <a:endParaRPr b="1">
              <a:solidFill>
                <a:srgbClr val="FFFFFF"/>
              </a:solidFill>
              <a:latin typeface="Raleway"/>
              <a:ea typeface="Raleway"/>
              <a:cs typeface="Raleway"/>
              <a:sym typeface="Raleway"/>
            </a:endParaRPr>
          </a:p>
        </p:txBody>
      </p:sp>
      <p:sp>
        <p:nvSpPr>
          <p:cNvPr id="340" name="Google Shape;340;p34"/>
          <p:cNvSpPr/>
          <p:nvPr/>
        </p:nvSpPr>
        <p:spPr>
          <a:xfrm>
            <a:off x="4370125" y="4572000"/>
            <a:ext cx="153600" cy="2095500"/>
          </a:xfrm>
          <a:prstGeom prst="leftBrace">
            <a:avLst>
              <a:gd name="adj1" fmla="val 50000"/>
              <a:gd name="adj2" fmla="val 50000"/>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41" name="Google Shape;341;p34"/>
          <p:cNvSpPr txBox="1"/>
          <p:nvPr/>
        </p:nvSpPr>
        <p:spPr>
          <a:xfrm>
            <a:off x="3611175" y="5389500"/>
            <a:ext cx="9525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Raleway"/>
                <a:ea typeface="Raleway"/>
                <a:cs typeface="Raleway"/>
                <a:sym typeface="Raleway"/>
              </a:rPr>
              <a:t>DAY 2</a:t>
            </a:r>
            <a:endParaRPr b="1">
              <a:solidFill>
                <a:srgbClr val="FFFFFF"/>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8"/>
                                        </p:tgtEl>
                                        <p:attrNameLst>
                                          <p:attrName>style.visibility</p:attrName>
                                        </p:attrNameLst>
                                      </p:cBhvr>
                                      <p:to>
                                        <p:strVal val="visible"/>
                                      </p:to>
                                    </p:set>
                                    <p:animEffect transition="in" filter="fade">
                                      <p:cBhvr>
                                        <p:cTn id="7" dur="1000"/>
                                        <p:tgtEl>
                                          <p:spTgt spid="338"/>
                                        </p:tgtEl>
                                      </p:cBhvr>
                                    </p:animEffect>
                                  </p:childTnLst>
                                </p:cTn>
                              </p:par>
                              <p:par>
                                <p:cTn id="8" presetID="10" presetClass="entr" presetSubtype="0" fill="hold" nodeType="withEffect">
                                  <p:stCondLst>
                                    <p:cond delay="0"/>
                                  </p:stCondLst>
                                  <p:childTnLst>
                                    <p:set>
                                      <p:cBhvr>
                                        <p:cTn id="9" dur="1" fill="hold">
                                          <p:stCondLst>
                                            <p:cond delay="0"/>
                                          </p:stCondLst>
                                        </p:cTn>
                                        <p:tgtEl>
                                          <p:spTgt spid="339"/>
                                        </p:tgtEl>
                                        <p:attrNameLst>
                                          <p:attrName>style.visibility</p:attrName>
                                        </p:attrNameLst>
                                      </p:cBhvr>
                                      <p:to>
                                        <p:strVal val="visible"/>
                                      </p:to>
                                    </p:set>
                                    <p:animEffect transition="in" filter="fade">
                                      <p:cBhvr>
                                        <p:cTn id="10" dur="1000"/>
                                        <p:tgtEl>
                                          <p:spTgt spid="3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6"/>
                                        </p:tgtEl>
                                        <p:attrNameLst>
                                          <p:attrName>style.visibility</p:attrName>
                                        </p:attrNameLst>
                                      </p:cBhvr>
                                      <p:to>
                                        <p:strVal val="visible"/>
                                      </p:to>
                                    </p:set>
                                    <p:animEffect transition="in" filter="fade">
                                      <p:cBhvr>
                                        <p:cTn id="15" dur="1000"/>
                                        <p:tgtEl>
                                          <p:spTgt spid="326"/>
                                        </p:tgtEl>
                                      </p:cBhvr>
                                    </p:animEffect>
                                  </p:childTnLst>
                                </p:cTn>
                              </p:par>
                              <p:par>
                                <p:cTn id="16" presetID="10" presetClass="entr" presetSubtype="0" fill="hold" nodeType="withEffect">
                                  <p:stCondLst>
                                    <p:cond delay="0"/>
                                  </p:stCondLst>
                                  <p:childTnLst>
                                    <p:set>
                                      <p:cBhvr>
                                        <p:cTn id="17" dur="1" fill="hold">
                                          <p:stCondLst>
                                            <p:cond delay="0"/>
                                          </p:stCondLst>
                                        </p:cTn>
                                        <p:tgtEl>
                                          <p:spTgt spid="327"/>
                                        </p:tgtEl>
                                        <p:attrNameLst>
                                          <p:attrName>style.visibility</p:attrName>
                                        </p:attrNameLst>
                                      </p:cBhvr>
                                      <p:to>
                                        <p:strVal val="visible"/>
                                      </p:to>
                                    </p:set>
                                    <p:animEffect transition="in" filter="fade">
                                      <p:cBhvr>
                                        <p:cTn id="18" dur="1000"/>
                                        <p:tgtEl>
                                          <p:spTgt spid="327"/>
                                        </p:tgtEl>
                                      </p:cBhvr>
                                    </p:animEffect>
                                  </p:childTnLst>
                                </p:cTn>
                              </p:par>
                              <p:par>
                                <p:cTn id="19" presetID="10" presetClass="entr" presetSubtype="0" fill="hold" nodeType="withEffect">
                                  <p:stCondLst>
                                    <p:cond delay="0"/>
                                  </p:stCondLst>
                                  <p:childTnLst>
                                    <p:set>
                                      <p:cBhvr>
                                        <p:cTn id="20" dur="1" fill="hold">
                                          <p:stCondLst>
                                            <p:cond delay="0"/>
                                          </p:stCondLst>
                                        </p:cTn>
                                        <p:tgtEl>
                                          <p:spTgt spid="328"/>
                                        </p:tgtEl>
                                        <p:attrNameLst>
                                          <p:attrName>style.visibility</p:attrName>
                                        </p:attrNameLst>
                                      </p:cBhvr>
                                      <p:to>
                                        <p:strVal val="visible"/>
                                      </p:to>
                                    </p:set>
                                    <p:animEffect transition="in" filter="fade">
                                      <p:cBhvr>
                                        <p:cTn id="21" dur="1000"/>
                                        <p:tgtEl>
                                          <p:spTgt spid="328"/>
                                        </p:tgtEl>
                                      </p:cBhvr>
                                    </p:animEffect>
                                  </p:childTnLst>
                                </p:cTn>
                              </p:par>
                              <p:par>
                                <p:cTn id="22" presetID="10" presetClass="entr" presetSubtype="0" fill="hold" nodeType="withEffect">
                                  <p:stCondLst>
                                    <p:cond delay="0"/>
                                  </p:stCondLst>
                                  <p:childTnLst>
                                    <p:set>
                                      <p:cBhvr>
                                        <p:cTn id="23" dur="1" fill="hold">
                                          <p:stCondLst>
                                            <p:cond delay="0"/>
                                          </p:stCondLst>
                                        </p:cTn>
                                        <p:tgtEl>
                                          <p:spTgt spid="329"/>
                                        </p:tgtEl>
                                        <p:attrNameLst>
                                          <p:attrName>style.visibility</p:attrName>
                                        </p:attrNameLst>
                                      </p:cBhvr>
                                      <p:to>
                                        <p:strVal val="visible"/>
                                      </p:to>
                                    </p:set>
                                    <p:animEffect transition="in" filter="fade">
                                      <p:cBhvr>
                                        <p:cTn id="24" dur="1000"/>
                                        <p:tgtEl>
                                          <p:spTgt spid="329"/>
                                        </p:tgtEl>
                                      </p:cBhvr>
                                    </p:animEffect>
                                  </p:childTnLst>
                                </p:cTn>
                              </p:par>
                              <p:par>
                                <p:cTn id="25" presetID="10" presetClass="entr" presetSubtype="0" fill="hold" nodeType="withEffect">
                                  <p:stCondLst>
                                    <p:cond delay="0"/>
                                  </p:stCondLst>
                                  <p:childTnLst>
                                    <p:set>
                                      <p:cBhvr>
                                        <p:cTn id="26" dur="1" fill="hold">
                                          <p:stCondLst>
                                            <p:cond delay="0"/>
                                          </p:stCondLst>
                                        </p:cTn>
                                        <p:tgtEl>
                                          <p:spTgt spid="330"/>
                                        </p:tgtEl>
                                        <p:attrNameLst>
                                          <p:attrName>style.visibility</p:attrName>
                                        </p:attrNameLst>
                                      </p:cBhvr>
                                      <p:to>
                                        <p:strVal val="visible"/>
                                      </p:to>
                                    </p:set>
                                    <p:animEffect transition="in" filter="fade">
                                      <p:cBhvr>
                                        <p:cTn id="27" dur="1000"/>
                                        <p:tgtEl>
                                          <p:spTgt spid="330"/>
                                        </p:tgtEl>
                                      </p:cBhvr>
                                    </p:animEffect>
                                  </p:childTnLst>
                                </p:cTn>
                              </p:par>
                              <p:par>
                                <p:cTn id="28" presetID="10" presetClass="entr" presetSubtype="0" fill="hold" nodeType="withEffect">
                                  <p:stCondLst>
                                    <p:cond delay="0"/>
                                  </p:stCondLst>
                                  <p:childTnLst>
                                    <p:set>
                                      <p:cBhvr>
                                        <p:cTn id="29" dur="1" fill="hold">
                                          <p:stCondLst>
                                            <p:cond delay="0"/>
                                          </p:stCondLst>
                                        </p:cTn>
                                        <p:tgtEl>
                                          <p:spTgt spid="334"/>
                                        </p:tgtEl>
                                        <p:attrNameLst>
                                          <p:attrName>style.visibility</p:attrName>
                                        </p:attrNameLst>
                                      </p:cBhvr>
                                      <p:to>
                                        <p:strVal val="visible"/>
                                      </p:to>
                                    </p:set>
                                    <p:animEffect transition="in" filter="fade">
                                      <p:cBhvr>
                                        <p:cTn id="30" dur="1000"/>
                                        <p:tgtEl>
                                          <p:spTgt spid="334"/>
                                        </p:tgtEl>
                                      </p:cBhvr>
                                    </p:animEffect>
                                  </p:childTnLst>
                                </p:cTn>
                              </p:par>
                              <p:par>
                                <p:cTn id="31" presetID="10" presetClass="entr" presetSubtype="0" fill="hold" nodeType="withEffect">
                                  <p:stCondLst>
                                    <p:cond delay="0"/>
                                  </p:stCondLst>
                                  <p:childTnLst>
                                    <p:set>
                                      <p:cBhvr>
                                        <p:cTn id="32" dur="1" fill="hold">
                                          <p:stCondLst>
                                            <p:cond delay="0"/>
                                          </p:stCondLst>
                                        </p:cTn>
                                        <p:tgtEl>
                                          <p:spTgt spid="335"/>
                                        </p:tgtEl>
                                        <p:attrNameLst>
                                          <p:attrName>style.visibility</p:attrName>
                                        </p:attrNameLst>
                                      </p:cBhvr>
                                      <p:to>
                                        <p:strVal val="visible"/>
                                      </p:to>
                                    </p:set>
                                    <p:animEffect transition="in" filter="fade">
                                      <p:cBhvr>
                                        <p:cTn id="33" dur="1000"/>
                                        <p:tgtEl>
                                          <p:spTgt spid="335"/>
                                        </p:tgtEl>
                                      </p:cBhvr>
                                    </p:animEffect>
                                  </p:childTnLst>
                                </p:cTn>
                              </p:par>
                              <p:par>
                                <p:cTn id="34" presetID="10" presetClass="entr" presetSubtype="0" fill="hold" nodeType="withEffect">
                                  <p:stCondLst>
                                    <p:cond delay="0"/>
                                  </p:stCondLst>
                                  <p:childTnLst>
                                    <p:set>
                                      <p:cBhvr>
                                        <p:cTn id="35" dur="1" fill="hold">
                                          <p:stCondLst>
                                            <p:cond delay="0"/>
                                          </p:stCondLst>
                                        </p:cTn>
                                        <p:tgtEl>
                                          <p:spTgt spid="336"/>
                                        </p:tgtEl>
                                        <p:attrNameLst>
                                          <p:attrName>style.visibility</p:attrName>
                                        </p:attrNameLst>
                                      </p:cBhvr>
                                      <p:to>
                                        <p:strVal val="visible"/>
                                      </p:to>
                                    </p:set>
                                    <p:animEffect transition="in" filter="fade">
                                      <p:cBhvr>
                                        <p:cTn id="36" dur="1000"/>
                                        <p:tgtEl>
                                          <p:spTgt spid="336"/>
                                        </p:tgtEl>
                                      </p:cBhvr>
                                    </p:animEffect>
                                  </p:childTnLst>
                                </p:cTn>
                              </p:par>
                              <p:par>
                                <p:cTn id="37" presetID="10" presetClass="entr" presetSubtype="0" fill="hold" nodeType="withEffect">
                                  <p:stCondLst>
                                    <p:cond delay="0"/>
                                  </p:stCondLst>
                                  <p:childTnLst>
                                    <p:set>
                                      <p:cBhvr>
                                        <p:cTn id="38" dur="1" fill="hold">
                                          <p:stCondLst>
                                            <p:cond delay="0"/>
                                          </p:stCondLst>
                                        </p:cTn>
                                        <p:tgtEl>
                                          <p:spTgt spid="325"/>
                                        </p:tgtEl>
                                        <p:attrNameLst>
                                          <p:attrName>style.visibility</p:attrName>
                                        </p:attrNameLst>
                                      </p:cBhvr>
                                      <p:to>
                                        <p:strVal val="visible"/>
                                      </p:to>
                                    </p:set>
                                    <p:animEffect transition="in" filter="fade">
                                      <p:cBhvr>
                                        <p:cTn id="39" dur="1000"/>
                                        <p:tgtEl>
                                          <p:spTgt spid="325"/>
                                        </p:tgtEl>
                                      </p:cBhvr>
                                    </p:animEffect>
                                  </p:childTnLst>
                                </p:cTn>
                              </p:par>
                              <p:par>
                                <p:cTn id="40" presetID="10" presetClass="entr" presetSubtype="0" fill="hold" nodeType="withEffect">
                                  <p:stCondLst>
                                    <p:cond delay="0"/>
                                  </p:stCondLst>
                                  <p:childTnLst>
                                    <p:set>
                                      <p:cBhvr>
                                        <p:cTn id="41" dur="1" fill="hold">
                                          <p:stCondLst>
                                            <p:cond delay="0"/>
                                          </p:stCondLst>
                                        </p:cTn>
                                        <p:tgtEl>
                                          <p:spTgt spid="341"/>
                                        </p:tgtEl>
                                        <p:attrNameLst>
                                          <p:attrName>style.visibility</p:attrName>
                                        </p:attrNameLst>
                                      </p:cBhvr>
                                      <p:to>
                                        <p:strVal val="visible"/>
                                      </p:to>
                                    </p:set>
                                    <p:animEffect transition="in" filter="fade">
                                      <p:cBhvr>
                                        <p:cTn id="42" dur="1000"/>
                                        <p:tgtEl>
                                          <p:spTgt spid="341"/>
                                        </p:tgtEl>
                                      </p:cBhvr>
                                    </p:animEffect>
                                  </p:childTnLst>
                                </p:cTn>
                              </p:par>
                              <p:par>
                                <p:cTn id="43" presetID="10" presetClass="entr" presetSubtype="0" fill="hold" nodeType="withEffect">
                                  <p:stCondLst>
                                    <p:cond delay="0"/>
                                  </p:stCondLst>
                                  <p:childTnLst>
                                    <p:set>
                                      <p:cBhvr>
                                        <p:cTn id="44" dur="1" fill="hold">
                                          <p:stCondLst>
                                            <p:cond delay="0"/>
                                          </p:stCondLst>
                                        </p:cTn>
                                        <p:tgtEl>
                                          <p:spTgt spid="340"/>
                                        </p:tgtEl>
                                        <p:attrNameLst>
                                          <p:attrName>style.visibility</p:attrName>
                                        </p:attrNameLst>
                                      </p:cBhvr>
                                      <p:to>
                                        <p:strVal val="visible"/>
                                      </p:to>
                                    </p:set>
                                    <p:animEffect transition="in" filter="fade">
                                      <p:cBhvr>
                                        <p:cTn id="45" dur="10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5"/>
        <p:cNvGrpSpPr/>
        <p:nvPr/>
      </p:nvGrpSpPr>
      <p:grpSpPr>
        <a:xfrm>
          <a:off x="0" y="0"/>
          <a:ext cx="0" cy="0"/>
          <a:chOff x="0" y="0"/>
          <a:chExt cx="0" cy="0"/>
        </a:xfrm>
      </p:grpSpPr>
      <p:sp>
        <p:nvSpPr>
          <p:cNvPr id="346" name="Google Shape;346;p35"/>
          <p:cNvSpPr/>
          <p:nvPr/>
        </p:nvSpPr>
        <p:spPr>
          <a:xfrm>
            <a:off x="150" y="0"/>
            <a:ext cx="9144000" cy="68661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35"/>
          <p:cNvSpPr txBox="1"/>
          <p:nvPr/>
        </p:nvSpPr>
        <p:spPr>
          <a:xfrm>
            <a:off x="332000" y="263542"/>
            <a:ext cx="7363500" cy="612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sp>
        <p:nvSpPr>
          <p:cNvPr id="348" name="Google Shape;348;p35"/>
          <p:cNvSpPr txBox="1"/>
          <p:nvPr/>
        </p:nvSpPr>
        <p:spPr>
          <a:xfrm>
            <a:off x="332000" y="263550"/>
            <a:ext cx="8540400" cy="546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800" b="1">
                <a:solidFill>
                  <a:srgbClr val="FFC000"/>
                </a:solidFill>
              </a:rPr>
              <a:t>Trip@Us - Plan My Trip</a:t>
            </a:r>
            <a:endParaRPr sz="2800" b="1">
              <a:solidFill>
                <a:srgbClr val="FFC000"/>
              </a:solidFill>
            </a:endParaRPr>
          </a:p>
          <a:p>
            <a:pPr marL="0" marR="0" lvl="0" indent="0" algn="l" rtl="0">
              <a:lnSpc>
                <a:spcPct val="100000"/>
              </a:lnSpc>
              <a:spcBef>
                <a:spcPts val="0"/>
              </a:spcBef>
              <a:spcAft>
                <a:spcPts val="0"/>
              </a:spcAft>
              <a:buNone/>
            </a:pPr>
            <a:endParaRPr sz="2000" b="1">
              <a:solidFill>
                <a:srgbClr val="FFFFFF"/>
              </a:solidFill>
            </a:endParaRPr>
          </a:p>
          <a:p>
            <a:pPr marL="457200" lvl="0" indent="-355600" algn="l" rtl="0">
              <a:spcBef>
                <a:spcPts val="0"/>
              </a:spcBef>
              <a:spcAft>
                <a:spcPts val="0"/>
              </a:spcAft>
              <a:buClr>
                <a:srgbClr val="FFFFFF"/>
              </a:buClr>
              <a:buSzPts val="2000"/>
              <a:buChar char="-"/>
            </a:pPr>
            <a:r>
              <a:rPr lang="en-GB" sz="2000" b="1">
                <a:solidFill>
                  <a:schemeClr val="lt1"/>
                </a:solidFill>
              </a:rPr>
              <a:t>Hybrid reasoning system that combines </a:t>
            </a:r>
            <a:endParaRPr sz="2000" b="1">
              <a:solidFill>
                <a:schemeClr val="lt1"/>
              </a:solidFill>
            </a:endParaRPr>
          </a:p>
          <a:p>
            <a:pPr marL="457200" lvl="0" indent="0" algn="l" rtl="0">
              <a:spcBef>
                <a:spcPts val="0"/>
              </a:spcBef>
              <a:spcAft>
                <a:spcPts val="0"/>
              </a:spcAft>
              <a:buNone/>
            </a:pPr>
            <a:r>
              <a:rPr lang="en-GB" sz="2000" b="1">
                <a:solidFill>
                  <a:srgbClr val="FFC000"/>
                </a:solidFill>
              </a:rPr>
              <a:t>Genetic Algorithm</a:t>
            </a:r>
            <a:r>
              <a:rPr lang="en-GB" sz="2000" b="1">
                <a:solidFill>
                  <a:schemeClr val="lt1"/>
                </a:solidFill>
              </a:rPr>
              <a:t> and </a:t>
            </a:r>
            <a:r>
              <a:rPr lang="en-GB" sz="2000" b="1">
                <a:solidFill>
                  <a:srgbClr val="FFC000"/>
                </a:solidFill>
              </a:rPr>
              <a:t>Greedy BFS search</a:t>
            </a:r>
            <a:r>
              <a:rPr lang="en-GB" sz="2000" b="1">
                <a:solidFill>
                  <a:schemeClr val="lt1"/>
                </a:solidFill>
              </a:rPr>
              <a:t> to optimise travel itinerary</a:t>
            </a:r>
            <a:endParaRPr sz="2000" b="1">
              <a:solidFill>
                <a:schemeClr val="lt1"/>
              </a:solidFil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sp>
        <p:nvSpPr>
          <p:cNvPr id="349" name="Google Shape;349;p35"/>
          <p:cNvSpPr/>
          <p:nvPr/>
        </p:nvSpPr>
        <p:spPr>
          <a:xfrm>
            <a:off x="226150" y="2841625"/>
            <a:ext cx="3454800" cy="28755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35"/>
          <p:cNvSpPr txBox="1"/>
          <p:nvPr/>
        </p:nvSpPr>
        <p:spPr>
          <a:xfrm>
            <a:off x="226150" y="2841625"/>
            <a:ext cx="3282300" cy="363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b="1">
                <a:solidFill>
                  <a:srgbClr val="FFC000"/>
                </a:solidFill>
              </a:rPr>
              <a:t>GA</a:t>
            </a:r>
            <a:endParaRPr sz="2000" b="1">
              <a:solidFill>
                <a:srgbClr val="FFFFFF"/>
              </a:solidFill>
            </a:endParaRPr>
          </a:p>
          <a:p>
            <a:pPr marL="0" lvl="0" indent="0" algn="l" rtl="0">
              <a:spcBef>
                <a:spcPts val="0"/>
              </a:spcBef>
              <a:spcAft>
                <a:spcPts val="0"/>
              </a:spcAft>
              <a:buNone/>
            </a:pPr>
            <a:endParaRPr sz="2000" b="1">
              <a:solidFill>
                <a:srgbClr val="FFFFFF"/>
              </a:solidFill>
            </a:endParaRPr>
          </a:p>
          <a:p>
            <a:pPr marL="0" lvl="0" indent="0" algn="l" rtl="0">
              <a:spcBef>
                <a:spcPts val="0"/>
              </a:spcBef>
              <a:spcAft>
                <a:spcPts val="0"/>
              </a:spcAft>
              <a:buNone/>
            </a:pPr>
            <a:r>
              <a:rPr lang="en-GB" sz="2000" b="1">
                <a:solidFill>
                  <a:srgbClr val="FFFFFF"/>
                </a:solidFill>
              </a:rPr>
              <a:t>Chromosome: Permutation of visiting places </a:t>
            </a:r>
            <a:endParaRPr sz="1800" b="1">
              <a:solidFill>
                <a:srgbClr val="FFFFFF"/>
              </a:solidFill>
            </a:endParaRPr>
          </a:p>
          <a:p>
            <a:pPr marL="0" lvl="0" indent="0" algn="l" rtl="0">
              <a:spcBef>
                <a:spcPts val="0"/>
              </a:spcBef>
              <a:spcAft>
                <a:spcPts val="0"/>
              </a:spcAft>
              <a:buNone/>
            </a:pPr>
            <a:endParaRPr sz="1800" b="1">
              <a:solidFill>
                <a:srgbClr val="FFFFFF"/>
              </a:solidFill>
            </a:endParaRPr>
          </a:p>
          <a:p>
            <a:pPr marL="0" lvl="0" indent="0" algn="l" rtl="0">
              <a:spcBef>
                <a:spcPts val="0"/>
              </a:spcBef>
              <a:spcAft>
                <a:spcPts val="0"/>
              </a:spcAft>
              <a:buNone/>
            </a:pPr>
            <a:r>
              <a:rPr lang="en-GB" sz="2000" b="1">
                <a:solidFill>
                  <a:srgbClr val="FFFFFF"/>
                </a:solidFill>
              </a:rPr>
              <a:t>Fitness Function: 1/Total Distance</a:t>
            </a:r>
            <a:endParaRPr sz="2000" b="1">
              <a:solidFill>
                <a:srgbClr val="FFFFFF"/>
              </a:solidFill>
            </a:endParaRPr>
          </a:p>
          <a:p>
            <a:pPr marL="0" lvl="0" indent="0" algn="l" rtl="0">
              <a:spcBef>
                <a:spcPts val="0"/>
              </a:spcBef>
              <a:spcAft>
                <a:spcPts val="0"/>
              </a:spcAft>
              <a:buNone/>
            </a:pPr>
            <a:endParaRPr sz="2000" b="1">
              <a:solidFill>
                <a:srgbClr val="FFFFFF"/>
              </a:solidFill>
            </a:endParaRPr>
          </a:p>
          <a:p>
            <a:pPr marL="0" lvl="0" indent="0" algn="l" rtl="0">
              <a:spcBef>
                <a:spcPts val="0"/>
              </a:spcBef>
              <a:spcAft>
                <a:spcPts val="0"/>
              </a:spcAft>
              <a:buNone/>
            </a:pPr>
            <a:endParaRPr sz="1800" b="1">
              <a:solidFill>
                <a:srgbClr val="FFFFFF"/>
              </a:solidFill>
            </a:endParaRPr>
          </a:p>
          <a:p>
            <a:pPr marL="0" lvl="0" indent="0" algn="l" rtl="0">
              <a:spcBef>
                <a:spcPts val="0"/>
              </a:spcBef>
              <a:spcAft>
                <a:spcPts val="0"/>
              </a:spcAft>
              <a:buNone/>
            </a:pPr>
            <a:endParaRPr sz="1800" b="1">
              <a:solidFill>
                <a:srgbClr val="FFFFFF"/>
              </a:solidFill>
            </a:endParaRPr>
          </a:p>
        </p:txBody>
      </p:sp>
      <p:sp>
        <p:nvSpPr>
          <p:cNvPr id="351" name="Google Shape;351;p35"/>
          <p:cNvSpPr/>
          <p:nvPr/>
        </p:nvSpPr>
        <p:spPr>
          <a:xfrm>
            <a:off x="6270625" y="2063750"/>
            <a:ext cx="1047900" cy="873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Ste</a:t>
            </a:r>
            <a:endParaRPr b="1"/>
          </a:p>
        </p:txBody>
      </p:sp>
      <p:cxnSp>
        <p:nvCxnSpPr>
          <p:cNvPr id="352" name="Google Shape;352;p35"/>
          <p:cNvCxnSpPr>
            <a:stCxn id="351" idx="3"/>
          </p:cNvCxnSpPr>
          <p:nvPr/>
        </p:nvCxnSpPr>
        <p:spPr>
          <a:xfrm flipH="1">
            <a:off x="5556186" y="2808902"/>
            <a:ext cx="867900" cy="890100"/>
          </a:xfrm>
          <a:prstGeom prst="straightConnector1">
            <a:avLst/>
          </a:prstGeom>
          <a:noFill/>
          <a:ln w="38100" cap="flat" cmpd="sng">
            <a:solidFill>
              <a:srgbClr val="FFFFFF"/>
            </a:solidFill>
            <a:prstDash val="solid"/>
            <a:round/>
            <a:headEnd type="none" w="med" len="med"/>
            <a:tailEnd type="triangle" w="med" len="med"/>
          </a:ln>
        </p:spPr>
      </p:cxnSp>
      <p:sp>
        <p:nvSpPr>
          <p:cNvPr id="353" name="Google Shape;353;p35"/>
          <p:cNvSpPr/>
          <p:nvPr/>
        </p:nvSpPr>
        <p:spPr>
          <a:xfrm>
            <a:off x="4899025" y="3699000"/>
            <a:ext cx="1047900" cy="873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b="1"/>
              <a:t>Comb A</a:t>
            </a:r>
            <a:endParaRPr b="1"/>
          </a:p>
        </p:txBody>
      </p:sp>
      <p:sp>
        <p:nvSpPr>
          <p:cNvPr id="354" name="Google Shape;354;p35"/>
          <p:cNvSpPr/>
          <p:nvPr/>
        </p:nvSpPr>
        <p:spPr>
          <a:xfrm>
            <a:off x="6424075" y="3699000"/>
            <a:ext cx="1047900" cy="873000"/>
          </a:xfrm>
          <a:prstGeom prst="ellipse">
            <a:avLst/>
          </a:prstGeom>
          <a:solidFill>
            <a:srgbClr val="FFC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Comb B</a:t>
            </a:r>
            <a:endParaRPr b="1"/>
          </a:p>
        </p:txBody>
      </p:sp>
      <p:sp>
        <p:nvSpPr>
          <p:cNvPr id="355" name="Google Shape;355;p35"/>
          <p:cNvSpPr/>
          <p:nvPr/>
        </p:nvSpPr>
        <p:spPr>
          <a:xfrm>
            <a:off x="7949125" y="3699000"/>
            <a:ext cx="1047900" cy="873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Comb C</a:t>
            </a:r>
            <a:endParaRPr b="1"/>
          </a:p>
        </p:txBody>
      </p:sp>
      <p:cxnSp>
        <p:nvCxnSpPr>
          <p:cNvPr id="356" name="Google Shape;356;p35"/>
          <p:cNvCxnSpPr>
            <a:stCxn id="351" idx="4"/>
            <a:endCxn id="354" idx="0"/>
          </p:cNvCxnSpPr>
          <p:nvPr/>
        </p:nvCxnSpPr>
        <p:spPr>
          <a:xfrm>
            <a:off x="6794575" y="2936750"/>
            <a:ext cx="153600" cy="762300"/>
          </a:xfrm>
          <a:prstGeom prst="straightConnector1">
            <a:avLst/>
          </a:prstGeom>
          <a:noFill/>
          <a:ln w="38100" cap="flat" cmpd="sng">
            <a:solidFill>
              <a:srgbClr val="FFFFFF"/>
            </a:solidFill>
            <a:prstDash val="solid"/>
            <a:round/>
            <a:headEnd type="none" w="med" len="med"/>
            <a:tailEnd type="triangle" w="med" len="med"/>
          </a:ln>
        </p:spPr>
      </p:cxnSp>
      <p:cxnSp>
        <p:nvCxnSpPr>
          <p:cNvPr id="357" name="Google Shape;357;p35"/>
          <p:cNvCxnSpPr>
            <a:stCxn id="351" idx="5"/>
            <a:endCxn id="355" idx="0"/>
          </p:cNvCxnSpPr>
          <p:nvPr/>
        </p:nvCxnSpPr>
        <p:spPr>
          <a:xfrm>
            <a:off x="7165064" y="2808902"/>
            <a:ext cx="1308000" cy="890100"/>
          </a:xfrm>
          <a:prstGeom prst="straightConnector1">
            <a:avLst/>
          </a:prstGeom>
          <a:noFill/>
          <a:ln w="38100" cap="flat" cmpd="sng">
            <a:solidFill>
              <a:srgbClr val="FFFFFF"/>
            </a:solidFill>
            <a:prstDash val="solid"/>
            <a:round/>
            <a:headEnd type="none" w="med" len="med"/>
            <a:tailEnd type="triangle" w="med" len="med"/>
          </a:ln>
        </p:spPr>
      </p:cxnSp>
      <p:sp>
        <p:nvSpPr>
          <p:cNvPr id="358" name="Google Shape;358;p35"/>
          <p:cNvSpPr/>
          <p:nvPr/>
        </p:nvSpPr>
        <p:spPr>
          <a:xfrm>
            <a:off x="6544725" y="5334250"/>
            <a:ext cx="1047900" cy="873000"/>
          </a:xfrm>
          <a:prstGeom prst="ellipse">
            <a:avLst/>
          </a:prstGeom>
          <a:solidFill>
            <a:srgbClr val="FFC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Comb E</a:t>
            </a:r>
            <a:endParaRPr b="1">
              <a:solidFill>
                <a:srgbClr val="FFC000"/>
              </a:solidFill>
            </a:endParaRPr>
          </a:p>
        </p:txBody>
      </p:sp>
      <p:sp>
        <p:nvSpPr>
          <p:cNvPr id="359" name="Google Shape;359;p35"/>
          <p:cNvSpPr/>
          <p:nvPr/>
        </p:nvSpPr>
        <p:spPr>
          <a:xfrm>
            <a:off x="5030250" y="5334250"/>
            <a:ext cx="1047900" cy="873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Comb D</a:t>
            </a:r>
            <a:endParaRPr b="1"/>
          </a:p>
        </p:txBody>
      </p:sp>
      <p:sp>
        <p:nvSpPr>
          <p:cNvPr id="360" name="Google Shape;360;p35"/>
          <p:cNvSpPr/>
          <p:nvPr/>
        </p:nvSpPr>
        <p:spPr>
          <a:xfrm>
            <a:off x="7949125" y="5334250"/>
            <a:ext cx="1047900" cy="873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t>Comb F</a:t>
            </a:r>
            <a:endParaRPr b="1"/>
          </a:p>
        </p:txBody>
      </p:sp>
      <p:cxnSp>
        <p:nvCxnSpPr>
          <p:cNvPr id="361" name="Google Shape;361;p35"/>
          <p:cNvCxnSpPr/>
          <p:nvPr/>
        </p:nvCxnSpPr>
        <p:spPr>
          <a:xfrm flipH="1">
            <a:off x="5676836" y="4444152"/>
            <a:ext cx="867900" cy="890100"/>
          </a:xfrm>
          <a:prstGeom prst="straightConnector1">
            <a:avLst/>
          </a:prstGeom>
          <a:noFill/>
          <a:ln w="38100" cap="flat" cmpd="sng">
            <a:solidFill>
              <a:srgbClr val="FFFFFF"/>
            </a:solidFill>
            <a:prstDash val="solid"/>
            <a:round/>
            <a:headEnd type="none" w="med" len="med"/>
            <a:tailEnd type="triangle" w="med" len="med"/>
          </a:ln>
        </p:spPr>
      </p:cxnSp>
      <p:cxnSp>
        <p:nvCxnSpPr>
          <p:cNvPr id="362" name="Google Shape;362;p35"/>
          <p:cNvCxnSpPr>
            <a:stCxn id="354" idx="5"/>
            <a:endCxn id="360" idx="0"/>
          </p:cNvCxnSpPr>
          <p:nvPr/>
        </p:nvCxnSpPr>
        <p:spPr>
          <a:xfrm>
            <a:off x="7318514" y="4444152"/>
            <a:ext cx="1154700" cy="890100"/>
          </a:xfrm>
          <a:prstGeom prst="straightConnector1">
            <a:avLst/>
          </a:prstGeom>
          <a:noFill/>
          <a:ln w="38100" cap="flat" cmpd="sng">
            <a:solidFill>
              <a:srgbClr val="FFFFFF"/>
            </a:solidFill>
            <a:prstDash val="solid"/>
            <a:round/>
            <a:headEnd type="none" w="med" len="med"/>
            <a:tailEnd type="triangle" w="med" len="med"/>
          </a:ln>
        </p:spPr>
      </p:cxnSp>
      <p:cxnSp>
        <p:nvCxnSpPr>
          <p:cNvPr id="363" name="Google Shape;363;p35"/>
          <p:cNvCxnSpPr>
            <a:stCxn id="354" idx="4"/>
            <a:endCxn id="358" idx="0"/>
          </p:cNvCxnSpPr>
          <p:nvPr/>
        </p:nvCxnSpPr>
        <p:spPr>
          <a:xfrm>
            <a:off x="6948025" y="4572000"/>
            <a:ext cx="120600" cy="762300"/>
          </a:xfrm>
          <a:prstGeom prst="straightConnector1">
            <a:avLst/>
          </a:prstGeom>
          <a:noFill/>
          <a:ln w="38100" cap="flat" cmpd="sng">
            <a:solidFill>
              <a:srgbClr val="FFFFFF"/>
            </a:solidFill>
            <a:prstDash val="solid"/>
            <a:round/>
            <a:headEnd type="none" w="med" len="med"/>
            <a:tailEnd type="triangle" w="med" len="med"/>
          </a:ln>
        </p:spPr>
      </p:cxnSp>
      <p:sp>
        <p:nvSpPr>
          <p:cNvPr id="364" name="Google Shape;364;p35"/>
          <p:cNvSpPr txBox="1"/>
          <p:nvPr/>
        </p:nvSpPr>
        <p:spPr>
          <a:xfrm>
            <a:off x="7318525" y="2143125"/>
            <a:ext cx="13080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[0,00,...]</a:t>
            </a:r>
            <a:endParaRPr>
              <a:solidFill>
                <a:srgbClr val="FFFFFF"/>
              </a:solidFill>
              <a:latin typeface="Raleway"/>
              <a:ea typeface="Raleway"/>
              <a:cs typeface="Raleway"/>
              <a:sym typeface="Raleway"/>
            </a:endParaRPr>
          </a:p>
        </p:txBody>
      </p:sp>
      <p:sp>
        <p:nvSpPr>
          <p:cNvPr id="365" name="Google Shape;365;p35"/>
          <p:cNvSpPr txBox="1"/>
          <p:nvPr/>
        </p:nvSpPr>
        <p:spPr>
          <a:xfrm>
            <a:off x="4759525" y="4429525"/>
            <a:ext cx="13080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[1,0,1,...]</a:t>
            </a:r>
            <a:endParaRPr>
              <a:solidFill>
                <a:srgbClr val="FFFFFF"/>
              </a:solidFill>
              <a:latin typeface="Raleway"/>
              <a:ea typeface="Raleway"/>
              <a:cs typeface="Raleway"/>
              <a:sym typeface="Raleway"/>
            </a:endParaRPr>
          </a:p>
        </p:txBody>
      </p:sp>
      <p:sp>
        <p:nvSpPr>
          <p:cNvPr id="366" name="Google Shape;366;p35"/>
          <p:cNvSpPr txBox="1"/>
          <p:nvPr/>
        </p:nvSpPr>
        <p:spPr>
          <a:xfrm>
            <a:off x="8208200" y="4429525"/>
            <a:ext cx="13080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[0,0,1,1,1...]</a:t>
            </a:r>
            <a:endParaRPr>
              <a:solidFill>
                <a:srgbClr val="FFFFFF"/>
              </a:solidFill>
              <a:latin typeface="Raleway"/>
              <a:ea typeface="Raleway"/>
              <a:cs typeface="Raleway"/>
              <a:sym typeface="Raleway"/>
            </a:endParaRPr>
          </a:p>
        </p:txBody>
      </p:sp>
      <p:sp>
        <p:nvSpPr>
          <p:cNvPr id="367" name="Google Shape;367;p35"/>
          <p:cNvSpPr txBox="1"/>
          <p:nvPr/>
        </p:nvSpPr>
        <p:spPr>
          <a:xfrm>
            <a:off x="7949125" y="6207250"/>
            <a:ext cx="13080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[0,0,1,01...]</a:t>
            </a:r>
            <a:endParaRPr>
              <a:solidFill>
                <a:srgbClr val="FFFFFF"/>
              </a:solidFill>
              <a:latin typeface="Raleway"/>
              <a:ea typeface="Raleway"/>
              <a:cs typeface="Raleway"/>
              <a:sym typeface="Raleway"/>
            </a:endParaRPr>
          </a:p>
        </p:txBody>
      </p:sp>
      <p:sp>
        <p:nvSpPr>
          <p:cNvPr id="368" name="Google Shape;368;p35"/>
          <p:cNvSpPr txBox="1"/>
          <p:nvPr/>
        </p:nvSpPr>
        <p:spPr>
          <a:xfrm>
            <a:off x="6414675" y="6280275"/>
            <a:ext cx="13080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[0,0,1,1,1...]</a:t>
            </a:r>
            <a:endParaRPr>
              <a:solidFill>
                <a:srgbClr val="FFFFFF"/>
              </a:solidFill>
              <a:latin typeface="Raleway"/>
              <a:ea typeface="Raleway"/>
              <a:cs typeface="Raleway"/>
              <a:sym typeface="Raleway"/>
            </a:endParaRPr>
          </a:p>
        </p:txBody>
      </p:sp>
      <p:sp>
        <p:nvSpPr>
          <p:cNvPr id="369" name="Google Shape;369;p35"/>
          <p:cNvSpPr txBox="1"/>
          <p:nvPr/>
        </p:nvSpPr>
        <p:spPr>
          <a:xfrm>
            <a:off x="4880225" y="6207250"/>
            <a:ext cx="13080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[1,0,01,1...]</a:t>
            </a:r>
            <a:endParaRPr>
              <a:solidFill>
                <a:srgbClr val="FFFFFF"/>
              </a:solidFill>
              <a:latin typeface="Raleway"/>
              <a:ea typeface="Raleway"/>
              <a:cs typeface="Raleway"/>
              <a:sym typeface="Raleway"/>
            </a:endParaRPr>
          </a:p>
        </p:txBody>
      </p:sp>
      <p:sp>
        <p:nvSpPr>
          <p:cNvPr id="370" name="Google Shape;370;p35"/>
          <p:cNvSpPr txBox="1"/>
          <p:nvPr/>
        </p:nvSpPr>
        <p:spPr>
          <a:xfrm>
            <a:off x="6483863" y="4572000"/>
            <a:ext cx="13080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latin typeface="Raleway"/>
                <a:ea typeface="Raleway"/>
                <a:cs typeface="Raleway"/>
                <a:sym typeface="Raleway"/>
              </a:rPr>
              <a:t>[0,0,1,1,1...]</a:t>
            </a:r>
            <a:endParaRPr>
              <a:solidFill>
                <a:srgbClr val="FFFFFF"/>
              </a:solidFill>
              <a:latin typeface="Raleway"/>
              <a:ea typeface="Raleway"/>
              <a:cs typeface="Raleway"/>
              <a:sym typeface="Raleway"/>
            </a:endParaRPr>
          </a:p>
        </p:txBody>
      </p:sp>
      <p:sp>
        <p:nvSpPr>
          <p:cNvPr id="371" name="Google Shape;371;p35"/>
          <p:cNvSpPr/>
          <p:nvPr/>
        </p:nvSpPr>
        <p:spPr>
          <a:xfrm>
            <a:off x="4354900" y="2206625"/>
            <a:ext cx="153600" cy="2095500"/>
          </a:xfrm>
          <a:prstGeom prst="leftBrace">
            <a:avLst>
              <a:gd name="adj1" fmla="val 50000"/>
              <a:gd name="adj2" fmla="val 50000"/>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2" name="Google Shape;372;p35"/>
          <p:cNvSpPr txBox="1"/>
          <p:nvPr/>
        </p:nvSpPr>
        <p:spPr>
          <a:xfrm>
            <a:off x="3537500" y="3095700"/>
            <a:ext cx="9525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Raleway"/>
                <a:ea typeface="Raleway"/>
                <a:cs typeface="Raleway"/>
                <a:sym typeface="Raleway"/>
              </a:rPr>
              <a:t>DAY 1</a:t>
            </a:r>
            <a:endParaRPr b="1">
              <a:solidFill>
                <a:srgbClr val="FFFFFF"/>
              </a:solidFill>
              <a:latin typeface="Raleway"/>
              <a:ea typeface="Raleway"/>
              <a:cs typeface="Raleway"/>
              <a:sym typeface="Raleway"/>
            </a:endParaRPr>
          </a:p>
        </p:txBody>
      </p:sp>
      <p:sp>
        <p:nvSpPr>
          <p:cNvPr id="373" name="Google Shape;373;p35"/>
          <p:cNvSpPr/>
          <p:nvPr/>
        </p:nvSpPr>
        <p:spPr>
          <a:xfrm>
            <a:off x="4370125" y="4572000"/>
            <a:ext cx="153600" cy="2095500"/>
          </a:xfrm>
          <a:prstGeom prst="leftBrace">
            <a:avLst>
              <a:gd name="adj1" fmla="val 50000"/>
              <a:gd name="adj2" fmla="val 50000"/>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4" name="Google Shape;374;p35"/>
          <p:cNvSpPr txBox="1"/>
          <p:nvPr/>
        </p:nvSpPr>
        <p:spPr>
          <a:xfrm>
            <a:off x="3611175" y="5389500"/>
            <a:ext cx="952500" cy="4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Raleway"/>
                <a:ea typeface="Raleway"/>
                <a:cs typeface="Raleway"/>
                <a:sym typeface="Raleway"/>
              </a:rPr>
              <a:t>DAY 2</a:t>
            </a:r>
            <a:endParaRPr b="1">
              <a:solidFill>
                <a:srgbClr val="FFFFFF"/>
              </a:solidFill>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1000"/>
                                        <p:tgtEl>
                                          <p:spTgt spid="371"/>
                                        </p:tgtEl>
                                      </p:cBhvr>
                                    </p:animEffect>
                                  </p:childTnLst>
                                </p:cTn>
                              </p:par>
                              <p:par>
                                <p:cTn id="8" presetID="10" presetClass="entr" presetSubtype="0" fill="hold" nodeType="withEffect">
                                  <p:stCondLst>
                                    <p:cond delay="0"/>
                                  </p:stCondLst>
                                  <p:childTnLst>
                                    <p:set>
                                      <p:cBhvr>
                                        <p:cTn id="9" dur="1" fill="hold">
                                          <p:stCondLst>
                                            <p:cond delay="0"/>
                                          </p:stCondLst>
                                        </p:cTn>
                                        <p:tgtEl>
                                          <p:spTgt spid="372"/>
                                        </p:tgtEl>
                                        <p:attrNameLst>
                                          <p:attrName>style.visibility</p:attrName>
                                        </p:attrNameLst>
                                      </p:cBhvr>
                                      <p:to>
                                        <p:strVal val="visible"/>
                                      </p:to>
                                    </p:set>
                                    <p:animEffect transition="in" filter="fade">
                                      <p:cBhvr>
                                        <p:cTn id="10" dur="1000"/>
                                        <p:tgtEl>
                                          <p:spTgt spid="3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9"/>
                                        </p:tgtEl>
                                        <p:attrNameLst>
                                          <p:attrName>style.visibility</p:attrName>
                                        </p:attrNameLst>
                                      </p:cBhvr>
                                      <p:to>
                                        <p:strVal val="visible"/>
                                      </p:to>
                                    </p:set>
                                    <p:animEffect transition="in" filter="fade">
                                      <p:cBhvr>
                                        <p:cTn id="15" dur="1000"/>
                                        <p:tgtEl>
                                          <p:spTgt spid="359"/>
                                        </p:tgtEl>
                                      </p:cBhvr>
                                    </p:animEffect>
                                  </p:childTnLst>
                                </p:cTn>
                              </p:par>
                              <p:par>
                                <p:cTn id="16" presetID="10" presetClass="entr" presetSubtype="0" fill="hold" nodeType="withEffect">
                                  <p:stCondLst>
                                    <p:cond delay="0"/>
                                  </p:stCondLst>
                                  <p:childTnLst>
                                    <p:set>
                                      <p:cBhvr>
                                        <p:cTn id="17" dur="1" fill="hold">
                                          <p:stCondLst>
                                            <p:cond delay="0"/>
                                          </p:stCondLst>
                                        </p:cTn>
                                        <p:tgtEl>
                                          <p:spTgt spid="360"/>
                                        </p:tgtEl>
                                        <p:attrNameLst>
                                          <p:attrName>style.visibility</p:attrName>
                                        </p:attrNameLst>
                                      </p:cBhvr>
                                      <p:to>
                                        <p:strVal val="visible"/>
                                      </p:to>
                                    </p:set>
                                    <p:animEffect transition="in" filter="fade">
                                      <p:cBhvr>
                                        <p:cTn id="18" dur="1000"/>
                                        <p:tgtEl>
                                          <p:spTgt spid="360"/>
                                        </p:tgtEl>
                                      </p:cBhvr>
                                    </p:animEffect>
                                  </p:childTnLst>
                                </p:cTn>
                              </p:par>
                              <p:par>
                                <p:cTn id="19" presetID="10" presetClass="entr" presetSubtype="0" fill="hold" nodeType="withEffect">
                                  <p:stCondLst>
                                    <p:cond delay="0"/>
                                  </p:stCondLst>
                                  <p:childTnLst>
                                    <p:set>
                                      <p:cBhvr>
                                        <p:cTn id="20" dur="1" fill="hold">
                                          <p:stCondLst>
                                            <p:cond delay="0"/>
                                          </p:stCondLst>
                                        </p:cTn>
                                        <p:tgtEl>
                                          <p:spTgt spid="361"/>
                                        </p:tgtEl>
                                        <p:attrNameLst>
                                          <p:attrName>style.visibility</p:attrName>
                                        </p:attrNameLst>
                                      </p:cBhvr>
                                      <p:to>
                                        <p:strVal val="visible"/>
                                      </p:to>
                                    </p:set>
                                    <p:animEffect transition="in" filter="fade">
                                      <p:cBhvr>
                                        <p:cTn id="21" dur="1000"/>
                                        <p:tgtEl>
                                          <p:spTgt spid="361"/>
                                        </p:tgtEl>
                                      </p:cBhvr>
                                    </p:animEffect>
                                  </p:childTnLst>
                                </p:cTn>
                              </p:par>
                              <p:par>
                                <p:cTn id="22" presetID="10" presetClass="entr" presetSubtype="0" fill="hold" nodeType="withEffect">
                                  <p:stCondLst>
                                    <p:cond delay="0"/>
                                  </p:stCondLst>
                                  <p:childTnLst>
                                    <p:set>
                                      <p:cBhvr>
                                        <p:cTn id="23" dur="1" fill="hold">
                                          <p:stCondLst>
                                            <p:cond delay="0"/>
                                          </p:stCondLst>
                                        </p:cTn>
                                        <p:tgtEl>
                                          <p:spTgt spid="362"/>
                                        </p:tgtEl>
                                        <p:attrNameLst>
                                          <p:attrName>style.visibility</p:attrName>
                                        </p:attrNameLst>
                                      </p:cBhvr>
                                      <p:to>
                                        <p:strVal val="visible"/>
                                      </p:to>
                                    </p:set>
                                    <p:animEffect transition="in" filter="fade">
                                      <p:cBhvr>
                                        <p:cTn id="24" dur="1000"/>
                                        <p:tgtEl>
                                          <p:spTgt spid="362"/>
                                        </p:tgtEl>
                                      </p:cBhvr>
                                    </p:animEffect>
                                  </p:childTnLst>
                                </p:cTn>
                              </p:par>
                              <p:par>
                                <p:cTn id="25" presetID="10" presetClass="entr" presetSubtype="0" fill="hold" nodeType="withEffect">
                                  <p:stCondLst>
                                    <p:cond delay="0"/>
                                  </p:stCondLst>
                                  <p:childTnLst>
                                    <p:set>
                                      <p:cBhvr>
                                        <p:cTn id="26" dur="1" fill="hold">
                                          <p:stCondLst>
                                            <p:cond delay="0"/>
                                          </p:stCondLst>
                                        </p:cTn>
                                        <p:tgtEl>
                                          <p:spTgt spid="363"/>
                                        </p:tgtEl>
                                        <p:attrNameLst>
                                          <p:attrName>style.visibility</p:attrName>
                                        </p:attrNameLst>
                                      </p:cBhvr>
                                      <p:to>
                                        <p:strVal val="visible"/>
                                      </p:to>
                                    </p:set>
                                    <p:animEffect transition="in" filter="fade">
                                      <p:cBhvr>
                                        <p:cTn id="27" dur="1000"/>
                                        <p:tgtEl>
                                          <p:spTgt spid="363"/>
                                        </p:tgtEl>
                                      </p:cBhvr>
                                    </p:animEffect>
                                  </p:childTnLst>
                                </p:cTn>
                              </p:par>
                              <p:par>
                                <p:cTn id="28" presetID="10" presetClass="entr" presetSubtype="0" fill="hold" nodeType="withEffect">
                                  <p:stCondLst>
                                    <p:cond delay="0"/>
                                  </p:stCondLst>
                                  <p:childTnLst>
                                    <p:set>
                                      <p:cBhvr>
                                        <p:cTn id="29" dur="1" fill="hold">
                                          <p:stCondLst>
                                            <p:cond delay="0"/>
                                          </p:stCondLst>
                                        </p:cTn>
                                        <p:tgtEl>
                                          <p:spTgt spid="367"/>
                                        </p:tgtEl>
                                        <p:attrNameLst>
                                          <p:attrName>style.visibility</p:attrName>
                                        </p:attrNameLst>
                                      </p:cBhvr>
                                      <p:to>
                                        <p:strVal val="visible"/>
                                      </p:to>
                                    </p:set>
                                    <p:animEffect transition="in" filter="fade">
                                      <p:cBhvr>
                                        <p:cTn id="30" dur="1000"/>
                                        <p:tgtEl>
                                          <p:spTgt spid="367"/>
                                        </p:tgtEl>
                                      </p:cBhvr>
                                    </p:animEffect>
                                  </p:childTnLst>
                                </p:cTn>
                              </p:par>
                              <p:par>
                                <p:cTn id="31" presetID="10" presetClass="entr" presetSubtype="0" fill="hold" nodeType="withEffect">
                                  <p:stCondLst>
                                    <p:cond delay="0"/>
                                  </p:stCondLst>
                                  <p:childTnLst>
                                    <p:set>
                                      <p:cBhvr>
                                        <p:cTn id="32" dur="1" fill="hold">
                                          <p:stCondLst>
                                            <p:cond delay="0"/>
                                          </p:stCondLst>
                                        </p:cTn>
                                        <p:tgtEl>
                                          <p:spTgt spid="368"/>
                                        </p:tgtEl>
                                        <p:attrNameLst>
                                          <p:attrName>style.visibility</p:attrName>
                                        </p:attrNameLst>
                                      </p:cBhvr>
                                      <p:to>
                                        <p:strVal val="visible"/>
                                      </p:to>
                                    </p:set>
                                    <p:animEffect transition="in" filter="fade">
                                      <p:cBhvr>
                                        <p:cTn id="33" dur="1000"/>
                                        <p:tgtEl>
                                          <p:spTgt spid="368"/>
                                        </p:tgtEl>
                                      </p:cBhvr>
                                    </p:animEffect>
                                  </p:childTnLst>
                                </p:cTn>
                              </p:par>
                              <p:par>
                                <p:cTn id="34" presetID="10" presetClass="entr" presetSubtype="0" fill="hold" nodeType="withEffect">
                                  <p:stCondLst>
                                    <p:cond delay="0"/>
                                  </p:stCondLst>
                                  <p:childTnLst>
                                    <p:set>
                                      <p:cBhvr>
                                        <p:cTn id="35" dur="1" fill="hold">
                                          <p:stCondLst>
                                            <p:cond delay="0"/>
                                          </p:stCondLst>
                                        </p:cTn>
                                        <p:tgtEl>
                                          <p:spTgt spid="369"/>
                                        </p:tgtEl>
                                        <p:attrNameLst>
                                          <p:attrName>style.visibility</p:attrName>
                                        </p:attrNameLst>
                                      </p:cBhvr>
                                      <p:to>
                                        <p:strVal val="visible"/>
                                      </p:to>
                                    </p:set>
                                    <p:animEffect transition="in" filter="fade">
                                      <p:cBhvr>
                                        <p:cTn id="36" dur="1000"/>
                                        <p:tgtEl>
                                          <p:spTgt spid="369"/>
                                        </p:tgtEl>
                                      </p:cBhvr>
                                    </p:animEffect>
                                  </p:childTnLst>
                                </p:cTn>
                              </p:par>
                              <p:par>
                                <p:cTn id="37" presetID="10" presetClass="entr" presetSubtype="0" fill="hold" nodeType="withEffect">
                                  <p:stCondLst>
                                    <p:cond delay="0"/>
                                  </p:stCondLst>
                                  <p:childTnLst>
                                    <p:set>
                                      <p:cBhvr>
                                        <p:cTn id="38" dur="1" fill="hold">
                                          <p:stCondLst>
                                            <p:cond delay="0"/>
                                          </p:stCondLst>
                                        </p:cTn>
                                        <p:tgtEl>
                                          <p:spTgt spid="358"/>
                                        </p:tgtEl>
                                        <p:attrNameLst>
                                          <p:attrName>style.visibility</p:attrName>
                                        </p:attrNameLst>
                                      </p:cBhvr>
                                      <p:to>
                                        <p:strVal val="visible"/>
                                      </p:to>
                                    </p:set>
                                    <p:animEffect transition="in" filter="fade">
                                      <p:cBhvr>
                                        <p:cTn id="39" dur="1000"/>
                                        <p:tgtEl>
                                          <p:spTgt spid="358"/>
                                        </p:tgtEl>
                                      </p:cBhvr>
                                    </p:animEffect>
                                  </p:childTnLst>
                                </p:cTn>
                              </p:par>
                              <p:par>
                                <p:cTn id="40" presetID="10" presetClass="entr" presetSubtype="0" fill="hold" nodeType="withEffect">
                                  <p:stCondLst>
                                    <p:cond delay="0"/>
                                  </p:stCondLst>
                                  <p:childTnLst>
                                    <p:set>
                                      <p:cBhvr>
                                        <p:cTn id="41" dur="1" fill="hold">
                                          <p:stCondLst>
                                            <p:cond delay="0"/>
                                          </p:stCondLst>
                                        </p:cTn>
                                        <p:tgtEl>
                                          <p:spTgt spid="374"/>
                                        </p:tgtEl>
                                        <p:attrNameLst>
                                          <p:attrName>style.visibility</p:attrName>
                                        </p:attrNameLst>
                                      </p:cBhvr>
                                      <p:to>
                                        <p:strVal val="visible"/>
                                      </p:to>
                                    </p:set>
                                    <p:animEffect transition="in" filter="fade">
                                      <p:cBhvr>
                                        <p:cTn id="42" dur="1000"/>
                                        <p:tgtEl>
                                          <p:spTgt spid="374"/>
                                        </p:tgtEl>
                                      </p:cBhvr>
                                    </p:animEffect>
                                  </p:childTnLst>
                                </p:cTn>
                              </p:par>
                              <p:par>
                                <p:cTn id="43" presetID="10" presetClass="entr" presetSubtype="0" fill="hold" nodeType="withEffect">
                                  <p:stCondLst>
                                    <p:cond delay="0"/>
                                  </p:stCondLst>
                                  <p:childTnLst>
                                    <p:set>
                                      <p:cBhvr>
                                        <p:cTn id="44" dur="1" fill="hold">
                                          <p:stCondLst>
                                            <p:cond delay="0"/>
                                          </p:stCondLst>
                                        </p:cTn>
                                        <p:tgtEl>
                                          <p:spTgt spid="373"/>
                                        </p:tgtEl>
                                        <p:attrNameLst>
                                          <p:attrName>style.visibility</p:attrName>
                                        </p:attrNameLst>
                                      </p:cBhvr>
                                      <p:to>
                                        <p:strVal val="visible"/>
                                      </p:to>
                                    </p:set>
                                    <p:animEffect transition="in" filter="fade">
                                      <p:cBhvr>
                                        <p:cTn id="45" dur="1000"/>
                                        <p:tgtEl>
                                          <p:spTgt spid="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Google Shape;25;p8"/>
          <p:cNvSpPr/>
          <p:nvPr/>
        </p:nvSpPr>
        <p:spPr>
          <a:xfrm>
            <a:off x="0" y="-4050"/>
            <a:ext cx="9144000" cy="68661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8"/>
          <p:cNvSpPr txBox="1"/>
          <p:nvPr/>
        </p:nvSpPr>
        <p:spPr>
          <a:xfrm>
            <a:off x="6659170" y="4376667"/>
            <a:ext cx="22110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3600" b="1" i="0" u="none" strike="noStrike" cap="none" dirty="0">
                <a:solidFill>
                  <a:schemeClr val="lt1"/>
                </a:solidFill>
                <a:latin typeface="Arial"/>
                <a:ea typeface="Arial"/>
                <a:cs typeface="Arial"/>
                <a:sym typeface="Arial"/>
              </a:rPr>
              <a:t>Group 11</a:t>
            </a:r>
            <a:endParaRPr sz="3600" b="1" i="0" u="none" strike="noStrike" cap="none" dirty="0">
              <a:solidFill>
                <a:srgbClr val="FFC000"/>
              </a:solidFill>
              <a:latin typeface="Arial"/>
              <a:ea typeface="Arial"/>
              <a:cs typeface="Arial"/>
              <a:sym typeface="Arial"/>
            </a:endParaRPr>
          </a:p>
        </p:txBody>
      </p:sp>
      <p:sp>
        <p:nvSpPr>
          <p:cNvPr id="27" name="Google Shape;27;p8"/>
          <p:cNvSpPr txBox="1"/>
          <p:nvPr/>
        </p:nvSpPr>
        <p:spPr>
          <a:xfrm>
            <a:off x="371366" y="2087670"/>
            <a:ext cx="8401267" cy="1532608"/>
          </a:xfrm>
          <a:prstGeom prst="rect">
            <a:avLst/>
          </a:prstGeom>
          <a:noFill/>
          <a:ln>
            <a:noFill/>
          </a:ln>
        </p:spPr>
        <p:txBody>
          <a:bodyPr spcFirstLastPara="1" wrap="square" lIns="91425" tIns="45700" rIns="91425" bIns="45700" anchor="t" anchorCtr="0">
            <a:noAutofit/>
          </a:bodyPr>
          <a:lstStyle/>
          <a:p>
            <a:pPr lvl="0"/>
            <a:r>
              <a:rPr lang="en-GB" sz="3600" b="1" dirty="0">
                <a:solidFill>
                  <a:srgbClr val="FFC000"/>
                </a:solidFill>
              </a:rPr>
              <a:t>Trip@Us </a:t>
            </a:r>
            <a:r>
              <a:rPr lang="en-GB" sz="3600" b="1" dirty="0">
                <a:solidFill>
                  <a:schemeClr val="lt1"/>
                </a:solidFill>
              </a:rPr>
              <a:t>– Repository [</a:t>
            </a:r>
            <a:r>
              <a:rPr lang="en-SG" sz="3600" dirty="0">
                <a:hlinkClick r:id="rId3"/>
              </a:rPr>
              <a:t>https://github.com/vid1994/Trip-Us</a:t>
            </a:r>
            <a:r>
              <a:rPr lang="en-GB" sz="3600" b="1" dirty="0">
                <a:solidFill>
                  <a:schemeClr val="lt1"/>
                </a:solidFill>
              </a:rPr>
              <a:t>]</a:t>
            </a:r>
            <a:endParaRPr sz="3600" b="1" i="0" u="none" strike="noStrike" cap="none" dirty="0">
              <a:solidFill>
                <a:srgbClr val="FFC000"/>
              </a:solidFill>
              <a:latin typeface="Arial"/>
              <a:ea typeface="Arial"/>
              <a:cs typeface="Arial"/>
              <a:sym typeface="Arial"/>
            </a:endParaRPr>
          </a:p>
        </p:txBody>
      </p:sp>
      <p:graphicFrame>
        <p:nvGraphicFramePr>
          <p:cNvPr id="2" name="Table 1">
            <a:extLst>
              <a:ext uri="{FF2B5EF4-FFF2-40B4-BE49-F238E27FC236}">
                <a16:creationId xmlns:a16="http://schemas.microsoft.com/office/drawing/2014/main" id="{A339E13A-D649-4B34-B9D2-906BD191CCE3}"/>
              </a:ext>
            </a:extLst>
          </p:cNvPr>
          <p:cNvGraphicFramePr>
            <a:graphicFrameLocks noGrp="1"/>
          </p:cNvGraphicFramePr>
          <p:nvPr>
            <p:extLst>
              <p:ext uri="{D42A27DB-BD31-4B8C-83A1-F6EECF244321}">
                <p14:modId xmlns:p14="http://schemas.microsoft.com/office/powerpoint/2010/main" val="2750312046"/>
              </p:ext>
            </p:extLst>
          </p:nvPr>
        </p:nvGraphicFramePr>
        <p:xfrm>
          <a:off x="5025484" y="5113175"/>
          <a:ext cx="3844686" cy="1651520"/>
        </p:xfrm>
        <a:graphic>
          <a:graphicData uri="http://schemas.openxmlformats.org/drawingml/2006/table">
            <a:tbl>
              <a:tblPr>
                <a:tableStyleId>{5C22544A-7EE6-4342-B048-85BDC9FD1C3A}</a:tableStyleId>
              </a:tblPr>
              <a:tblGrid>
                <a:gridCol w="1390735">
                  <a:extLst>
                    <a:ext uri="{9D8B030D-6E8A-4147-A177-3AD203B41FA5}">
                      <a16:colId xmlns:a16="http://schemas.microsoft.com/office/drawing/2014/main" val="1645131146"/>
                    </a:ext>
                  </a:extLst>
                </a:gridCol>
                <a:gridCol w="2453951">
                  <a:extLst>
                    <a:ext uri="{9D8B030D-6E8A-4147-A177-3AD203B41FA5}">
                      <a16:colId xmlns:a16="http://schemas.microsoft.com/office/drawing/2014/main" val="3261090095"/>
                    </a:ext>
                  </a:extLst>
                </a:gridCol>
              </a:tblGrid>
              <a:tr h="416968">
                <a:tc>
                  <a:txBody>
                    <a:bodyPr/>
                    <a:lstStyle/>
                    <a:p>
                      <a:pPr algn="ctr">
                        <a:lnSpc>
                          <a:spcPct val="115000"/>
                        </a:lnSpc>
                        <a:spcBef>
                          <a:spcPts val="500"/>
                        </a:spcBef>
                        <a:spcAft>
                          <a:spcPts val="0"/>
                        </a:spcAft>
                      </a:pPr>
                      <a:r>
                        <a:rPr lang="en-SG" sz="1400" b="0" cap="all">
                          <a:effectLst/>
                          <a:latin typeface="Calibri" panose="020F0502020204030204" pitchFamily="34" charset="0"/>
                          <a:cs typeface="Calibri" panose="020F0502020204030204" pitchFamily="34" charset="0"/>
                        </a:rPr>
                        <a:t>A0213523U</a:t>
                      </a:r>
                      <a:endParaRPr lang="en-SG" sz="1000" b="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tc>
                <a:tc>
                  <a:txBody>
                    <a:bodyPr/>
                    <a:lstStyle/>
                    <a:p>
                      <a:pPr marL="79375" algn="ctr">
                        <a:lnSpc>
                          <a:spcPct val="115000"/>
                        </a:lnSpc>
                        <a:spcBef>
                          <a:spcPts val="500"/>
                        </a:spcBef>
                        <a:spcAft>
                          <a:spcPts val="0"/>
                        </a:spcAft>
                      </a:pPr>
                      <a:r>
                        <a:rPr lang="en-SG" sz="1400" b="0" cap="all" dirty="0">
                          <a:effectLst/>
                          <a:latin typeface="Calibri" panose="020F0502020204030204" pitchFamily="34" charset="0"/>
                          <a:cs typeface="Calibri" panose="020F0502020204030204" pitchFamily="34" charset="0"/>
                        </a:rPr>
                        <a:t>Mehta </a:t>
                      </a:r>
                      <a:r>
                        <a:rPr lang="en-SG" sz="1400" b="0" cap="all" dirty="0" err="1">
                          <a:effectLst/>
                          <a:latin typeface="Calibri" panose="020F0502020204030204" pitchFamily="34" charset="0"/>
                          <a:cs typeface="Calibri" panose="020F0502020204030204" pitchFamily="34" charset="0"/>
                        </a:rPr>
                        <a:t>Vidish</a:t>
                      </a:r>
                      <a:r>
                        <a:rPr lang="en-SG" sz="1400" b="0" cap="all" dirty="0">
                          <a:effectLst/>
                          <a:latin typeface="Calibri" panose="020F0502020204030204" pitchFamily="34" charset="0"/>
                          <a:cs typeface="Calibri" panose="020F0502020204030204" pitchFamily="34" charset="0"/>
                        </a:rPr>
                        <a:t> Pranav</a:t>
                      </a:r>
                      <a:endParaRPr lang="en-SG" sz="1000" b="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472984093"/>
                  </a:ext>
                </a:extLst>
              </a:tr>
              <a:tr h="400616">
                <a:tc>
                  <a:txBody>
                    <a:bodyPr/>
                    <a:lstStyle/>
                    <a:p>
                      <a:pPr algn="ctr">
                        <a:lnSpc>
                          <a:spcPct val="115000"/>
                        </a:lnSpc>
                        <a:spcBef>
                          <a:spcPts val="500"/>
                        </a:spcBef>
                        <a:spcAft>
                          <a:spcPts val="0"/>
                        </a:spcAft>
                      </a:pPr>
                      <a:r>
                        <a:rPr lang="en-SG" sz="1400" b="0" cap="all">
                          <a:effectLst/>
                          <a:latin typeface="Calibri" panose="020F0502020204030204" pitchFamily="34" charset="0"/>
                          <a:cs typeface="Calibri" panose="020F0502020204030204" pitchFamily="34" charset="0"/>
                        </a:rPr>
                        <a:t>A0213496B  </a:t>
                      </a:r>
                      <a:endParaRPr lang="en-SG" sz="1000" b="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tc>
                <a:tc>
                  <a:txBody>
                    <a:bodyPr/>
                    <a:lstStyle/>
                    <a:p>
                      <a:pPr marL="79375" algn="ctr">
                        <a:lnSpc>
                          <a:spcPct val="115000"/>
                        </a:lnSpc>
                        <a:spcBef>
                          <a:spcPts val="500"/>
                        </a:spcBef>
                        <a:spcAft>
                          <a:spcPts val="0"/>
                        </a:spcAft>
                      </a:pPr>
                      <a:r>
                        <a:rPr lang="en-SG" sz="1400" b="0" cap="all">
                          <a:effectLst/>
                          <a:latin typeface="Calibri" panose="020F0502020204030204" pitchFamily="34" charset="0"/>
                          <a:cs typeface="Calibri" panose="020F0502020204030204" pitchFamily="34" charset="0"/>
                        </a:rPr>
                        <a:t>Ankeit Taksh</a:t>
                      </a:r>
                      <a:endParaRPr lang="en-SG" sz="1000" b="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2126457106"/>
                  </a:ext>
                </a:extLst>
              </a:tr>
              <a:tr h="416968">
                <a:tc>
                  <a:txBody>
                    <a:bodyPr/>
                    <a:lstStyle/>
                    <a:p>
                      <a:pPr algn="ctr">
                        <a:lnSpc>
                          <a:spcPct val="115000"/>
                        </a:lnSpc>
                        <a:spcBef>
                          <a:spcPts val="500"/>
                        </a:spcBef>
                        <a:spcAft>
                          <a:spcPts val="0"/>
                        </a:spcAft>
                      </a:pPr>
                      <a:r>
                        <a:rPr lang="en-SG" sz="1400" b="0" cap="all">
                          <a:effectLst/>
                          <a:latin typeface="Calibri" panose="020F0502020204030204" pitchFamily="34" charset="0"/>
                          <a:cs typeface="Calibri" panose="020F0502020204030204" pitchFamily="34" charset="0"/>
                        </a:rPr>
                        <a:t>A0198539H</a:t>
                      </a:r>
                      <a:endParaRPr lang="en-SG" sz="1000" b="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tc>
                <a:tc>
                  <a:txBody>
                    <a:bodyPr/>
                    <a:lstStyle/>
                    <a:p>
                      <a:pPr marL="79375" algn="ctr">
                        <a:lnSpc>
                          <a:spcPct val="115000"/>
                        </a:lnSpc>
                        <a:spcBef>
                          <a:spcPts val="500"/>
                        </a:spcBef>
                        <a:spcAft>
                          <a:spcPts val="0"/>
                        </a:spcAft>
                      </a:pPr>
                      <a:r>
                        <a:rPr lang="en-SG" sz="1400" b="0" cap="all">
                          <a:effectLst/>
                          <a:latin typeface="Calibri" panose="020F0502020204030204" pitchFamily="34" charset="0"/>
                          <a:cs typeface="Calibri" panose="020F0502020204030204" pitchFamily="34" charset="0"/>
                        </a:rPr>
                        <a:t>Wang Kuan-Kai</a:t>
                      </a:r>
                      <a:endParaRPr lang="en-SG" sz="1000" b="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2904662827"/>
                  </a:ext>
                </a:extLst>
              </a:tr>
              <a:tr h="416968">
                <a:tc>
                  <a:txBody>
                    <a:bodyPr/>
                    <a:lstStyle/>
                    <a:p>
                      <a:pPr algn="ctr">
                        <a:lnSpc>
                          <a:spcPct val="115000"/>
                        </a:lnSpc>
                        <a:spcBef>
                          <a:spcPts val="500"/>
                        </a:spcBef>
                        <a:spcAft>
                          <a:spcPts val="0"/>
                        </a:spcAft>
                      </a:pPr>
                      <a:r>
                        <a:rPr lang="en-SG" sz="1400" b="0" cap="all">
                          <a:effectLst/>
                          <a:latin typeface="Calibri" panose="020F0502020204030204" pitchFamily="34" charset="0"/>
                          <a:cs typeface="Calibri" panose="020F0502020204030204" pitchFamily="34" charset="0"/>
                        </a:rPr>
                        <a:t>A0213514U</a:t>
                      </a:r>
                      <a:endParaRPr lang="en-SG" sz="1000" b="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tc>
                <a:tc>
                  <a:txBody>
                    <a:bodyPr/>
                    <a:lstStyle/>
                    <a:p>
                      <a:pPr marL="79375" algn="ctr">
                        <a:lnSpc>
                          <a:spcPct val="115000"/>
                        </a:lnSpc>
                        <a:spcBef>
                          <a:spcPts val="500"/>
                        </a:spcBef>
                        <a:spcAft>
                          <a:spcPts val="0"/>
                        </a:spcAft>
                      </a:pPr>
                      <a:r>
                        <a:rPr lang="en-SG" sz="1400" b="0" cap="all" dirty="0">
                          <a:effectLst/>
                          <a:latin typeface="Calibri" panose="020F0502020204030204" pitchFamily="34" charset="0"/>
                          <a:cs typeface="Calibri" panose="020F0502020204030204" pitchFamily="34" charset="0"/>
                        </a:rPr>
                        <a:t>Anandan Natarajan</a:t>
                      </a:r>
                      <a:endParaRPr lang="en-SG" sz="1000" b="0" dirty="0">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nchor="ctr"/>
                </a:tc>
                <a:extLst>
                  <a:ext uri="{0D108BD9-81ED-4DB2-BD59-A6C34878D82A}">
                    <a16:rowId xmlns:a16="http://schemas.microsoft.com/office/drawing/2014/main" val="1542519791"/>
                  </a:ext>
                </a:extLst>
              </a:tr>
            </a:tbl>
          </a:graphicData>
        </a:graphic>
      </p:graphicFrame>
      <p:sp>
        <p:nvSpPr>
          <p:cNvPr id="6" name="Google Shape;27;p8">
            <a:extLst>
              <a:ext uri="{FF2B5EF4-FFF2-40B4-BE49-F238E27FC236}">
                <a16:creationId xmlns:a16="http://schemas.microsoft.com/office/drawing/2014/main" id="{824F54AF-72B5-4DC3-9ED3-F401F0CF29D9}"/>
              </a:ext>
            </a:extLst>
          </p:cNvPr>
          <p:cNvSpPr txBox="1"/>
          <p:nvPr/>
        </p:nvSpPr>
        <p:spPr>
          <a:xfrm>
            <a:off x="6151246" y="28715"/>
            <a:ext cx="2718924" cy="727065"/>
          </a:xfrm>
          <a:prstGeom prst="rect">
            <a:avLst/>
          </a:prstGeom>
          <a:noFill/>
          <a:ln>
            <a:noFill/>
          </a:ln>
        </p:spPr>
        <p:txBody>
          <a:bodyPr spcFirstLastPara="1" wrap="square" lIns="91425" tIns="45700" rIns="91425" bIns="45700" anchor="t" anchorCtr="0">
            <a:noAutofit/>
          </a:bodyPr>
          <a:lstStyle/>
          <a:p>
            <a:pPr lvl="0"/>
            <a:r>
              <a:rPr lang="en-GB" sz="3600" b="1" dirty="0">
                <a:solidFill>
                  <a:schemeClr val="lt1"/>
                </a:solidFill>
              </a:rPr>
              <a:t>Thank You</a:t>
            </a:r>
            <a:endParaRPr sz="3600" b="1" i="0" u="none" strike="noStrike" cap="none" dirty="0">
              <a:solidFill>
                <a:srgbClr val="FFC000"/>
              </a:solidFill>
              <a:latin typeface="Arial"/>
              <a:ea typeface="Arial"/>
              <a:cs typeface="Arial"/>
              <a:sym typeface="Arial"/>
            </a:endParaRPr>
          </a:p>
        </p:txBody>
      </p:sp>
    </p:spTree>
    <p:extLst>
      <p:ext uri="{BB962C8B-B14F-4D97-AF65-F5344CB8AC3E}">
        <p14:creationId xmlns:p14="http://schemas.microsoft.com/office/powerpoint/2010/main" val="1814301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
        <p:cNvGrpSpPr/>
        <p:nvPr/>
      </p:nvGrpSpPr>
      <p:grpSpPr>
        <a:xfrm>
          <a:off x="0" y="0"/>
          <a:ext cx="0" cy="0"/>
          <a:chOff x="0" y="0"/>
          <a:chExt cx="0" cy="0"/>
        </a:xfrm>
      </p:grpSpPr>
      <p:sp>
        <p:nvSpPr>
          <p:cNvPr id="45" name="Google Shape;45;p10"/>
          <p:cNvSpPr/>
          <p:nvPr/>
        </p:nvSpPr>
        <p:spPr>
          <a:xfrm>
            <a:off x="0" y="-4050"/>
            <a:ext cx="9144000" cy="6866100"/>
          </a:xfrm>
          <a:prstGeom prst="rect">
            <a:avLst/>
          </a:prstGeom>
          <a:solidFill>
            <a:srgbClr val="000000">
              <a:alpha val="729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10"/>
          <p:cNvSpPr txBox="1"/>
          <p:nvPr/>
        </p:nvSpPr>
        <p:spPr>
          <a:xfrm>
            <a:off x="488126" y="639925"/>
            <a:ext cx="66249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3600" b="1">
                <a:solidFill>
                  <a:srgbClr val="FFC000"/>
                </a:solidFill>
              </a:rPr>
              <a:t>Trip@Us - Pain Point</a:t>
            </a:r>
            <a:endParaRPr sz="3600" b="1" i="0" u="none" strike="noStrike" cap="none">
              <a:solidFill>
                <a:srgbClr val="FFC000"/>
              </a:solidFill>
              <a:latin typeface="Arial"/>
              <a:ea typeface="Arial"/>
              <a:cs typeface="Arial"/>
              <a:sym typeface="Arial"/>
            </a:endParaRPr>
          </a:p>
        </p:txBody>
      </p:sp>
      <p:sp>
        <p:nvSpPr>
          <p:cNvPr id="47" name="Google Shape;47;p10"/>
          <p:cNvSpPr txBox="1"/>
          <p:nvPr/>
        </p:nvSpPr>
        <p:spPr>
          <a:xfrm>
            <a:off x="563800" y="1703100"/>
            <a:ext cx="7671300" cy="172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400">
                <a:solidFill>
                  <a:srgbClr val="FFFFFF"/>
                </a:solidFill>
              </a:rPr>
              <a:t>How much time do people spend on </a:t>
            </a:r>
            <a:r>
              <a:rPr lang="en-GB" sz="3600" b="1">
                <a:solidFill>
                  <a:srgbClr val="FFC000"/>
                </a:solidFill>
              </a:rPr>
              <a:t>planning</a:t>
            </a:r>
            <a:r>
              <a:rPr lang="en-GB" sz="3400">
                <a:solidFill>
                  <a:srgbClr val="FFFFFF"/>
                </a:solidFill>
              </a:rPr>
              <a:t>?</a:t>
            </a:r>
            <a:endParaRPr sz="3400">
              <a:solidFill>
                <a:srgbClr val="FFFFFF"/>
              </a:solidFill>
            </a:endParaRPr>
          </a:p>
          <a:p>
            <a:pPr marL="0" lvl="0" indent="0" algn="l" rtl="0">
              <a:spcBef>
                <a:spcPts val="0"/>
              </a:spcBef>
              <a:spcAft>
                <a:spcPts val="0"/>
              </a:spcAft>
              <a:buNone/>
            </a:pPr>
            <a:endParaRPr sz="3400">
              <a:solidFill>
                <a:srgbClr val="FFFFFF"/>
              </a:solidFill>
            </a:endParaRPr>
          </a:p>
        </p:txBody>
      </p:sp>
      <p:pic>
        <p:nvPicPr>
          <p:cNvPr id="48" name="Google Shape;48;p10"/>
          <p:cNvPicPr preferRelativeResize="0"/>
          <p:nvPr/>
        </p:nvPicPr>
        <p:blipFill rotWithShape="1">
          <a:blip r:embed="rId4">
            <a:alphaModFix/>
          </a:blip>
          <a:srcRect t="34853"/>
          <a:stretch/>
        </p:blipFill>
        <p:spPr>
          <a:xfrm>
            <a:off x="0" y="4074572"/>
            <a:ext cx="9144001" cy="1725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
        <p:cNvGrpSpPr/>
        <p:nvPr/>
      </p:nvGrpSpPr>
      <p:grpSpPr>
        <a:xfrm>
          <a:off x="0" y="0"/>
          <a:ext cx="0" cy="0"/>
          <a:chOff x="0" y="0"/>
          <a:chExt cx="0" cy="0"/>
        </a:xfrm>
      </p:grpSpPr>
      <p:sp>
        <p:nvSpPr>
          <p:cNvPr id="53" name="Google Shape;53;p11"/>
          <p:cNvSpPr/>
          <p:nvPr/>
        </p:nvSpPr>
        <p:spPr>
          <a:xfrm>
            <a:off x="0" y="-4050"/>
            <a:ext cx="9144000" cy="6866100"/>
          </a:xfrm>
          <a:prstGeom prst="rect">
            <a:avLst/>
          </a:prstGeom>
          <a:solidFill>
            <a:srgbClr val="000000">
              <a:alpha val="729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11"/>
          <p:cNvSpPr txBox="1"/>
          <p:nvPr/>
        </p:nvSpPr>
        <p:spPr>
          <a:xfrm>
            <a:off x="488126" y="639925"/>
            <a:ext cx="66249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3600" b="1">
                <a:solidFill>
                  <a:srgbClr val="FFC000"/>
                </a:solidFill>
              </a:rPr>
              <a:t>Trip@Us - Pain Point</a:t>
            </a:r>
            <a:endParaRPr sz="3600" b="1">
              <a:solidFill>
                <a:srgbClr val="FFC000"/>
              </a:solidFill>
            </a:endParaRPr>
          </a:p>
          <a:p>
            <a:pPr marL="0" marR="0" lvl="0" indent="0" algn="l" rtl="0">
              <a:lnSpc>
                <a:spcPct val="100000"/>
              </a:lnSpc>
              <a:spcBef>
                <a:spcPts val="0"/>
              </a:spcBef>
              <a:spcAft>
                <a:spcPts val="0"/>
              </a:spcAft>
              <a:buNone/>
            </a:pPr>
            <a:endParaRPr sz="3600" b="1">
              <a:solidFill>
                <a:srgbClr val="FFC000"/>
              </a:solidFill>
            </a:endParaRPr>
          </a:p>
        </p:txBody>
      </p:sp>
      <p:sp>
        <p:nvSpPr>
          <p:cNvPr id="55" name="Google Shape;55;p11"/>
          <p:cNvSpPr txBox="1"/>
          <p:nvPr/>
        </p:nvSpPr>
        <p:spPr>
          <a:xfrm>
            <a:off x="563800" y="1703100"/>
            <a:ext cx="7671300" cy="172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400">
                <a:solidFill>
                  <a:srgbClr val="FFFFFF"/>
                </a:solidFill>
              </a:rPr>
              <a:t>And people hate </a:t>
            </a:r>
            <a:r>
              <a:rPr lang="en-GB" sz="3600" b="1">
                <a:solidFill>
                  <a:srgbClr val="FFC000"/>
                </a:solidFill>
              </a:rPr>
              <a:t>planning</a:t>
            </a:r>
            <a:endParaRPr sz="3400">
              <a:solidFill>
                <a:srgbClr val="FFFFFF"/>
              </a:solidFill>
            </a:endParaRPr>
          </a:p>
          <a:p>
            <a:pPr marL="0" lvl="0" indent="0" algn="l" rtl="0">
              <a:spcBef>
                <a:spcPts val="0"/>
              </a:spcBef>
              <a:spcAft>
                <a:spcPts val="0"/>
              </a:spcAft>
              <a:buNone/>
            </a:pPr>
            <a:endParaRPr sz="3400">
              <a:solidFill>
                <a:srgbClr val="FFFFFF"/>
              </a:solidFill>
            </a:endParaRPr>
          </a:p>
        </p:txBody>
      </p:sp>
      <p:pic>
        <p:nvPicPr>
          <p:cNvPr id="56" name="Google Shape;56;p11"/>
          <p:cNvPicPr preferRelativeResize="0"/>
          <p:nvPr/>
        </p:nvPicPr>
        <p:blipFill>
          <a:blip r:embed="rId4">
            <a:alphaModFix/>
          </a:blip>
          <a:stretch>
            <a:fillRect/>
          </a:stretch>
        </p:blipFill>
        <p:spPr>
          <a:xfrm>
            <a:off x="4442250" y="2962025"/>
            <a:ext cx="3874049" cy="2578670"/>
          </a:xfrm>
          <a:prstGeom prst="rect">
            <a:avLst/>
          </a:prstGeom>
          <a:noFill/>
          <a:ln>
            <a:noFill/>
          </a:ln>
        </p:spPr>
      </p:pic>
      <p:pic>
        <p:nvPicPr>
          <p:cNvPr id="57" name="Google Shape;57;p11"/>
          <p:cNvPicPr preferRelativeResize="0"/>
          <p:nvPr/>
        </p:nvPicPr>
        <p:blipFill>
          <a:blip r:embed="rId5">
            <a:alphaModFix/>
          </a:blip>
          <a:stretch>
            <a:fillRect/>
          </a:stretch>
        </p:blipFill>
        <p:spPr>
          <a:xfrm>
            <a:off x="563800" y="2962024"/>
            <a:ext cx="3874050" cy="2581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
        <p:cNvGrpSpPr/>
        <p:nvPr/>
      </p:nvGrpSpPr>
      <p:grpSpPr>
        <a:xfrm>
          <a:off x="0" y="0"/>
          <a:ext cx="0" cy="0"/>
          <a:chOff x="0" y="0"/>
          <a:chExt cx="0" cy="0"/>
        </a:xfrm>
      </p:grpSpPr>
      <p:sp>
        <p:nvSpPr>
          <p:cNvPr id="62" name="Google Shape;62;p12"/>
          <p:cNvSpPr/>
          <p:nvPr/>
        </p:nvSpPr>
        <p:spPr>
          <a:xfrm>
            <a:off x="0" y="-4050"/>
            <a:ext cx="9144000" cy="6866100"/>
          </a:xfrm>
          <a:prstGeom prst="rect">
            <a:avLst/>
          </a:prstGeom>
          <a:solidFill>
            <a:srgbClr val="000000">
              <a:alpha val="729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2"/>
          <p:cNvSpPr txBox="1"/>
          <p:nvPr/>
        </p:nvSpPr>
        <p:spPr>
          <a:xfrm>
            <a:off x="488126" y="639925"/>
            <a:ext cx="66249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3600" b="1">
                <a:solidFill>
                  <a:srgbClr val="FFC000"/>
                </a:solidFill>
              </a:rPr>
              <a:t>Trip@Us - Pain Point</a:t>
            </a:r>
            <a:endParaRPr sz="3600" b="1">
              <a:solidFill>
                <a:srgbClr val="FFC000"/>
              </a:solidFill>
            </a:endParaRPr>
          </a:p>
          <a:p>
            <a:pPr marL="0" marR="0" lvl="0" indent="0" algn="l" rtl="0">
              <a:lnSpc>
                <a:spcPct val="100000"/>
              </a:lnSpc>
              <a:spcBef>
                <a:spcPts val="0"/>
              </a:spcBef>
              <a:spcAft>
                <a:spcPts val="0"/>
              </a:spcAft>
              <a:buNone/>
            </a:pPr>
            <a:endParaRPr sz="3600" b="1">
              <a:solidFill>
                <a:srgbClr val="FFC000"/>
              </a:solidFill>
            </a:endParaRPr>
          </a:p>
        </p:txBody>
      </p:sp>
      <p:sp>
        <p:nvSpPr>
          <p:cNvPr id="64" name="Google Shape;64;p12"/>
          <p:cNvSpPr txBox="1"/>
          <p:nvPr/>
        </p:nvSpPr>
        <p:spPr>
          <a:xfrm>
            <a:off x="563800" y="1703100"/>
            <a:ext cx="7671300" cy="172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FFC000"/>
                </a:solidFill>
              </a:rPr>
              <a:t>Planning - </a:t>
            </a:r>
            <a:r>
              <a:rPr lang="en-GB" sz="3000">
                <a:solidFill>
                  <a:schemeClr val="lt1"/>
                </a:solidFill>
              </a:rPr>
              <a:t>Hotel</a:t>
            </a:r>
            <a:endParaRPr sz="3000">
              <a:solidFill>
                <a:schemeClr val="lt1"/>
              </a:solidFill>
            </a:endParaRPr>
          </a:p>
          <a:p>
            <a:pPr marL="0" lvl="0" indent="0" algn="l" rtl="0">
              <a:spcBef>
                <a:spcPts val="0"/>
              </a:spcBef>
              <a:spcAft>
                <a:spcPts val="0"/>
              </a:spcAft>
              <a:buNone/>
            </a:pPr>
            <a:r>
              <a:rPr lang="en-GB" sz="3000">
                <a:solidFill>
                  <a:schemeClr val="lt1"/>
                </a:solidFill>
              </a:rPr>
              <a:t>Which hotel to choose? </a:t>
            </a:r>
            <a:endParaRPr sz="3000">
              <a:solidFill>
                <a:srgbClr val="FFFFFF"/>
              </a:solidFill>
            </a:endParaRPr>
          </a:p>
          <a:p>
            <a:pPr marL="0" lvl="0" indent="0" algn="l" rtl="0">
              <a:spcBef>
                <a:spcPts val="0"/>
              </a:spcBef>
              <a:spcAft>
                <a:spcPts val="0"/>
              </a:spcAft>
              <a:buNone/>
            </a:pPr>
            <a:endParaRPr sz="3400">
              <a:solidFill>
                <a:srgbClr val="FFFFFF"/>
              </a:solidFill>
            </a:endParaRPr>
          </a:p>
        </p:txBody>
      </p:sp>
      <p:pic>
        <p:nvPicPr>
          <p:cNvPr id="65" name="Google Shape;65;p12"/>
          <p:cNvPicPr preferRelativeResize="0"/>
          <p:nvPr/>
        </p:nvPicPr>
        <p:blipFill>
          <a:blip r:embed="rId4">
            <a:alphaModFix/>
          </a:blip>
          <a:stretch>
            <a:fillRect/>
          </a:stretch>
        </p:blipFill>
        <p:spPr>
          <a:xfrm>
            <a:off x="4755400" y="1892325"/>
            <a:ext cx="4147025" cy="4536849"/>
          </a:xfrm>
          <a:prstGeom prst="rect">
            <a:avLst/>
          </a:prstGeom>
          <a:noFill/>
          <a:ln>
            <a:noFill/>
          </a:ln>
        </p:spPr>
      </p:pic>
      <p:pic>
        <p:nvPicPr>
          <p:cNvPr id="66" name="Google Shape;66;p12"/>
          <p:cNvPicPr preferRelativeResize="0"/>
          <p:nvPr/>
        </p:nvPicPr>
        <p:blipFill>
          <a:blip r:embed="rId5">
            <a:alphaModFix/>
          </a:blip>
          <a:stretch>
            <a:fillRect/>
          </a:stretch>
        </p:blipFill>
        <p:spPr>
          <a:xfrm>
            <a:off x="563801" y="3087400"/>
            <a:ext cx="3576024" cy="33417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
        <p:cNvGrpSpPr/>
        <p:nvPr/>
      </p:nvGrpSpPr>
      <p:grpSpPr>
        <a:xfrm>
          <a:off x="0" y="0"/>
          <a:ext cx="0" cy="0"/>
          <a:chOff x="0" y="0"/>
          <a:chExt cx="0" cy="0"/>
        </a:xfrm>
      </p:grpSpPr>
      <p:sp>
        <p:nvSpPr>
          <p:cNvPr id="71" name="Google Shape;71;p13"/>
          <p:cNvSpPr/>
          <p:nvPr/>
        </p:nvSpPr>
        <p:spPr>
          <a:xfrm>
            <a:off x="0" y="-4050"/>
            <a:ext cx="9144000" cy="6866100"/>
          </a:xfrm>
          <a:prstGeom prst="rect">
            <a:avLst/>
          </a:prstGeom>
          <a:solidFill>
            <a:srgbClr val="000000">
              <a:alpha val="729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3"/>
          <p:cNvSpPr txBox="1"/>
          <p:nvPr/>
        </p:nvSpPr>
        <p:spPr>
          <a:xfrm>
            <a:off x="488126" y="639925"/>
            <a:ext cx="66249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3600" b="1">
                <a:solidFill>
                  <a:srgbClr val="FFC000"/>
                </a:solidFill>
              </a:rPr>
              <a:t>Trip@Us - Pain Point</a:t>
            </a:r>
            <a:endParaRPr sz="3600" b="1">
              <a:solidFill>
                <a:srgbClr val="FFC000"/>
              </a:solidFill>
            </a:endParaRPr>
          </a:p>
          <a:p>
            <a:pPr marL="0" marR="0" lvl="0" indent="0" algn="l" rtl="0">
              <a:lnSpc>
                <a:spcPct val="100000"/>
              </a:lnSpc>
              <a:spcBef>
                <a:spcPts val="0"/>
              </a:spcBef>
              <a:spcAft>
                <a:spcPts val="0"/>
              </a:spcAft>
              <a:buNone/>
            </a:pPr>
            <a:endParaRPr sz="3600" b="1">
              <a:solidFill>
                <a:srgbClr val="FFC000"/>
              </a:solidFill>
            </a:endParaRPr>
          </a:p>
        </p:txBody>
      </p:sp>
      <p:sp>
        <p:nvSpPr>
          <p:cNvPr id="73" name="Google Shape;73;p13"/>
          <p:cNvSpPr txBox="1"/>
          <p:nvPr/>
        </p:nvSpPr>
        <p:spPr>
          <a:xfrm>
            <a:off x="563800" y="1595725"/>
            <a:ext cx="7671300" cy="107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b="1">
                <a:solidFill>
                  <a:srgbClr val="FFC000"/>
                </a:solidFill>
              </a:rPr>
              <a:t>Planning - </a:t>
            </a:r>
            <a:r>
              <a:rPr lang="en-GB" sz="3000">
                <a:solidFill>
                  <a:schemeClr val="lt1"/>
                </a:solidFill>
              </a:rPr>
              <a:t>Itinerary</a:t>
            </a:r>
            <a:endParaRPr sz="3000">
              <a:solidFill>
                <a:schemeClr val="lt1"/>
              </a:solidFill>
            </a:endParaRPr>
          </a:p>
          <a:p>
            <a:pPr marL="0" lvl="0" indent="0" algn="l" rtl="0">
              <a:spcBef>
                <a:spcPts val="0"/>
              </a:spcBef>
              <a:spcAft>
                <a:spcPts val="0"/>
              </a:spcAft>
              <a:buNone/>
            </a:pPr>
            <a:r>
              <a:rPr lang="en-GB" sz="3000">
                <a:solidFill>
                  <a:schemeClr val="lt1"/>
                </a:solidFill>
              </a:rPr>
              <a:t>How to plan itinerary?</a:t>
            </a:r>
            <a:endParaRPr sz="3000">
              <a:solidFill>
                <a:schemeClr val="lt1"/>
              </a:solidFill>
            </a:endParaRPr>
          </a:p>
          <a:p>
            <a:pPr marL="0" lvl="0" indent="0" algn="l" rtl="0">
              <a:spcBef>
                <a:spcPts val="0"/>
              </a:spcBef>
              <a:spcAft>
                <a:spcPts val="0"/>
              </a:spcAft>
              <a:buNone/>
            </a:pPr>
            <a:endParaRPr sz="3400">
              <a:solidFill>
                <a:srgbClr val="FFFFFF"/>
              </a:solidFill>
            </a:endParaRPr>
          </a:p>
        </p:txBody>
      </p:sp>
      <p:pic>
        <p:nvPicPr>
          <p:cNvPr id="74" name="Google Shape;74;p13"/>
          <p:cNvPicPr preferRelativeResize="0"/>
          <p:nvPr/>
        </p:nvPicPr>
        <p:blipFill rotWithShape="1">
          <a:blip r:embed="rId4">
            <a:alphaModFix/>
          </a:blip>
          <a:srcRect r="16736"/>
          <a:stretch/>
        </p:blipFill>
        <p:spPr>
          <a:xfrm>
            <a:off x="4724225" y="2934000"/>
            <a:ext cx="3815976" cy="3239551"/>
          </a:xfrm>
          <a:prstGeom prst="rect">
            <a:avLst/>
          </a:prstGeom>
          <a:noFill/>
          <a:ln>
            <a:noFill/>
          </a:ln>
        </p:spPr>
      </p:pic>
      <p:pic>
        <p:nvPicPr>
          <p:cNvPr id="75" name="Google Shape;75;p13"/>
          <p:cNvPicPr preferRelativeResize="0"/>
          <p:nvPr/>
        </p:nvPicPr>
        <p:blipFill>
          <a:blip r:embed="rId5">
            <a:alphaModFix/>
          </a:blip>
          <a:stretch>
            <a:fillRect/>
          </a:stretch>
        </p:blipFill>
        <p:spPr>
          <a:xfrm>
            <a:off x="563796" y="2934000"/>
            <a:ext cx="3849241" cy="3239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
        <p:cNvGrpSpPr/>
        <p:nvPr/>
      </p:nvGrpSpPr>
      <p:grpSpPr>
        <a:xfrm>
          <a:off x="0" y="0"/>
          <a:ext cx="0" cy="0"/>
          <a:chOff x="0" y="0"/>
          <a:chExt cx="0" cy="0"/>
        </a:xfrm>
      </p:grpSpPr>
      <p:sp>
        <p:nvSpPr>
          <p:cNvPr id="80" name="Google Shape;80;p14"/>
          <p:cNvSpPr/>
          <p:nvPr/>
        </p:nvSpPr>
        <p:spPr>
          <a:xfrm>
            <a:off x="150" y="0"/>
            <a:ext cx="9144000" cy="6866100"/>
          </a:xfrm>
          <a:prstGeom prst="rect">
            <a:avLst/>
          </a:prstGeom>
          <a:solidFill>
            <a:srgbClr val="000000">
              <a:alpha val="6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4"/>
          <p:cNvSpPr txBox="1"/>
          <p:nvPr/>
        </p:nvSpPr>
        <p:spPr>
          <a:xfrm>
            <a:off x="316350" y="2038400"/>
            <a:ext cx="4190400" cy="255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Font typeface="Arial"/>
              <a:buNone/>
            </a:pPr>
            <a:r>
              <a:rPr lang="en-GB" sz="2000" b="1">
                <a:solidFill>
                  <a:srgbClr val="F1C232"/>
                </a:solidFill>
              </a:rPr>
              <a:t>Tourist</a:t>
            </a:r>
            <a:r>
              <a:rPr lang="en-GB" sz="2000" b="1">
                <a:solidFill>
                  <a:schemeClr val="lt1"/>
                </a:solidFill>
              </a:rPr>
              <a:t>  in Singapore has shown a steady increase over the years -  post covid-19 we expect the tourism industry to boom further</a:t>
            </a:r>
            <a:endParaRPr sz="2000" b="1">
              <a:solidFill>
                <a:schemeClr val="lt1"/>
              </a:solidFill>
            </a:endParaRPr>
          </a:p>
          <a:p>
            <a:pPr marL="0" marR="0" lvl="0" indent="0" algn="l" rtl="0">
              <a:lnSpc>
                <a:spcPct val="100000"/>
              </a:lnSpc>
              <a:spcBef>
                <a:spcPts val="0"/>
              </a:spcBef>
              <a:spcAft>
                <a:spcPts val="0"/>
              </a:spcAft>
              <a:buClr>
                <a:schemeClr val="dk1"/>
              </a:buClr>
              <a:buFont typeface="Arial"/>
              <a:buNone/>
            </a:pPr>
            <a:endParaRPr sz="2000" b="1">
              <a:solidFill>
                <a:schemeClr val="lt1"/>
              </a:solidFill>
            </a:endParaRPr>
          </a:p>
        </p:txBody>
      </p:sp>
      <p:sp>
        <p:nvSpPr>
          <p:cNvPr id="82" name="Google Shape;82;p14"/>
          <p:cNvSpPr txBox="1"/>
          <p:nvPr/>
        </p:nvSpPr>
        <p:spPr>
          <a:xfrm>
            <a:off x="4813313" y="2038400"/>
            <a:ext cx="4190400" cy="19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GB" sz="2000" b="1">
                <a:solidFill>
                  <a:srgbClr val="F1C232"/>
                </a:solidFill>
              </a:rPr>
              <a:t>Tourism industry</a:t>
            </a:r>
            <a:r>
              <a:rPr lang="en-GB" sz="2000" b="1">
                <a:solidFill>
                  <a:schemeClr val="lt1"/>
                </a:solidFill>
              </a:rPr>
              <a:t> in Singapore has seen a </a:t>
            </a:r>
            <a:r>
              <a:rPr lang="en-GB" sz="2000" b="1">
                <a:solidFill>
                  <a:srgbClr val="F1C232"/>
                </a:solidFill>
              </a:rPr>
              <a:t>projectile growth</a:t>
            </a:r>
            <a:r>
              <a:rPr lang="en-GB" sz="2000" b="1">
                <a:solidFill>
                  <a:schemeClr val="lt1"/>
                </a:solidFill>
              </a:rPr>
              <a:t> in the past years projected to further increase</a:t>
            </a:r>
            <a:endParaRPr sz="2000">
              <a:latin typeface="Raleway"/>
              <a:ea typeface="Raleway"/>
              <a:cs typeface="Raleway"/>
              <a:sym typeface="Raleway"/>
            </a:endParaRPr>
          </a:p>
        </p:txBody>
      </p:sp>
      <p:pic>
        <p:nvPicPr>
          <p:cNvPr id="83" name="Google Shape;83;p14"/>
          <p:cNvPicPr preferRelativeResize="0"/>
          <p:nvPr/>
        </p:nvPicPr>
        <p:blipFill rotWithShape="1">
          <a:blip r:embed="rId4">
            <a:alphaModFix/>
          </a:blip>
          <a:srcRect l="5004" r="4995"/>
          <a:stretch/>
        </p:blipFill>
        <p:spPr>
          <a:xfrm>
            <a:off x="4854275" y="3711650"/>
            <a:ext cx="4108490" cy="2476501"/>
          </a:xfrm>
          <a:prstGeom prst="rect">
            <a:avLst/>
          </a:prstGeom>
          <a:noFill/>
          <a:ln>
            <a:noFill/>
          </a:ln>
        </p:spPr>
      </p:pic>
      <p:pic>
        <p:nvPicPr>
          <p:cNvPr id="84" name="Google Shape;84;p14"/>
          <p:cNvPicPr preferRelativeResize="0"/>
          <p:nvPr/>
        </p:nvPicPr>
        <p:blipFill rotWithShape="1">
          <a:blip r:embed="rId5">
            <a:alphaModFix/>
          </a:blip>
          <a:srcRect t="612" b="612"/>
          <a:stretch/>
        </p:blipFill>
        <p:spPr>
          <a:xfrm>
            <a:off x="282725" y="3711650"/>
            <a:ext cx="4257674" cy="2476500"/>
          </a:xfrm>
          <a:prstGeom prst="rect">
            <a:avLst/>
          </a:prstGeom>
          <a:noFill/>
          <a:ln>
            <a:noFill/>
          </a:ln>
        </p:spPr>
      </p:pic>
      <p:sp>
        <p:nvSpPr>
          <p:cNvPr id="85" name="Google Shape;85;p14"/>
          <p:cNvSpPr txBox="1"/>
          <p:nvPr/>
        </p:nvSpPr>
        <p:spPr>
          <a:xfrm>
            <a:off x="316375" y="6385550"/>
            <a:ext cx="86619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FFFF"/>
                </a:solidFill>
                <a:latin typeface="Raleway"/>
                <a:ea typeface="Raleway"/>
                <a:cs typeface="Raleway"/>
                <a:sym typeface="Raleway"/>
              </a:rPr>
              <a:t>Sources: Data.Gov.Sg API Data</a:t>
            </a:r>
            <a:endParaRPr b="1">
              <a:solidFill>
                <a:srgbClr val="FFFFFF"/>
              </a:solidFill>
              <a:latin typeface="Raleway"/>
              <a:ea typeface="Raleway"/>
              <a:cs typeface="Raleway"/>
              <a:sym typeface="Raleway"/>
            </a:endParaRPr>
          </a:p>
        </p:txBody>
      </p:sp>
      <p:sp>
        <p:nvSpPr>
          <p:cNvPr id="86" name="Google Shape;86;p14"/>
          <p:cNvSpPr txBox="1"/>
          <p:nvPr/>
        </p:nvSpPr>
        <p:spPr>
          <a:xfrm>
            <a:off x="380776" y="599675"/>
            <a:ext cx="66249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3600" b="1">
                <a:solidFill>
                  <a:srgbClr val="FFC000"/>
                </a:solidFill>
              </a:rPr>
              <a:t>Trip@Us - Market Research</a:t>
            </a:r>
            <a:endParaRPr sz="3600" b="1">
              <a:solidFill>
                <a:srgbClr val="FFC000"/>
              </a:solidFill>
            </a:endParaRPr>
          </a:p>
          <a:p>
            <a:pPr marL="0" lvl="0" indent="0" algn="l" rtl="0">
              <a:spcBef>
                <a:spcPts val="0"/>
              </a:spcBef>
              <a:spcAft>
                <a:spcPts val="0"/>
              </a:spcAft>
              <a:buClr>
                <a:schemeClr val="dk1"/>
              </a:buClr>
              <a:buFont typeface="Arial"/>
              <a:buNone/>
            </a:pPr>
            <a:r>
              <a:rPr lang="en-GB" sz="2800" b="1">
                <a:solidFill>
                  <a:srgbClr val="FFC000"/>
                </a:solidFill>
              </a:rPr>
              <a:t>Market Trend Analysis</a:t>
            </a:r>
            <a:endParaRPr sz="3600" b="1">
              <a:solidFill>
                <a:srgbClr val="FFC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p:nvPr/>
        </p:nvSpPr>
        <p:spPr>
          <a:xfrm>
            <a:off x="150" y="0"/>
            <a:ext cx="9144000" cy="6866100"/>
          </a:xfrm>
          <a:prstGeom prst="rect">
            <a:avLst/>
          </a:prstGeom>
          <a:solidFill>
            <a:srgbClr val="000000">
              <a:alpha val="7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5"/>
          <p:cNvSpPr txBox="1"/>
          <p:nvPr/>
        </p:nvSpPr>
        <p:spPr>
          <a:xfrm>
            <a:off x="331525" y="678718"/>
            <a:ext cx="7363500" cy="567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GB" sz="3600" b="1">
                <a:solidFill>
                  <a:srgbClr val="FFC000"/>
                </a:solidFill>
              </a:rPr>
              <a:t>Trip@Us - Market Research</a:t>
            </a:r>
            <a:endParaRPr sz="3600" b="1">
              <a:solidFill>
                <a:srgbClr val="FFC000"/>
              </a:solidFill>
            </a:endParaRPr>
          </a:p>
          <a:p>
            <a:pPr marL="0" lvl="0" indent="0" algn="l" rtl="0">
              <a:spcBef>
                <a:spcPts val="0"/>
              </a:spcBef>
              <a:spcAft>
                <a:spcPts val="0"/>
              </a:spcAft>
              <a:buClr>
                <a:schemeClr val="dk1"/>
              </a:buClr>
              <a:buFont typeface="Arial"/>
              <a:buNone/>
            </a:pPr>
            <a:r>
              <a:rPr lang="en-GB" sz="2800" b="1">
                <a:solidFill>
                  <a:srgbClr val="FFC000"/>
                </a:solidFill>
              </a:rPr>
              <a:t>Competitor Analysis</a:t>
            </a:r>
            <a:endParaRPr/>
          </a:p>
          <a:p>
            <a:pPr marL="0" marR="0" lvl="0" indent="0" algn="l" rtl="0">
              <a:lnSpc>
                <a:spcPct val="100000"/>
              </a:lnSpc>
              <a:spcBef>
                <a:spcPts val="0"/>
              </a:spcBef>
              <a:spcAft>
                <a:spcPts val="0"/>
              </a:spcAft>
              <a:buNone/>
            </a:pPr>
            <a:endParaRPr sz="2800" b="1">
              <a:solidFill>
                <a:schemeClr val="lt1"/>
              </a:solidFill>
            </a:endParaRPr>
          </a:p>
          <a:p>
            <a:pPr marL="0" marR="0" lvl="0" indent="0" algn="l" rtl="0">
              <a:lnSpc>
                <a:spcPct val="100000"/>
              </a:lnSpc>
              <a:spcBef>
                <a:spcPts val="0"/>
              </a:spcBef>
              <a:spcAft>
                <a:spcPts val="0"/>
              </a:spcAft>
              <a:buNone/>
            </a:pPr>
            <a:endParaRPr sz="2800" b="1">
              <a:solidFill>
                <a:srgbClr val="FFC000"/>
              </a:solidFill>
            </a:endParaRPr>
          </a:p>
          <a:p>
            <a:pPr marL="0" marR="0" lvl="0" indent="0" algn="l" rtl="0">
              <a:lnSpc>
                <a:spcPct val="100000"/>
              </a:lnSpc>
              <a:spcBef>
                <a:spcPts val="0"/>
              </a:spcBef>
              <a:spcAft>
                <a:spcPts val="0"/>
              </a:spcAft>
              <a:buNone/>
            </a:pPr>
            <a:endParaRPr sz="2800" b="1">
              <a:solidFill>
                <a:srgbClr val="FFC000"/>
              </a:solidFill>
            </a:endParaRPr>
          </a:p>
          <a:p>
            <a:pPr marL="0" marR="0" lvl="0" indent="0" algn="l" rtl="0">
              <a:lnSpc>
                <a:spcPct val="100000"/>
              </a:lnSpc>
              <a:spcBef>
                <a:spcPts val="0"/>
              </a:spcBef>
              <a:spcAft>
                <a:spcPts val="0"/>
              </a:spcAft>
              <a:buNone/>
            </a:pPr>
            <a:endParaRPr sz="2800" b="1">
              <a:solidFill>
                <a:srgbClr val="FFC000"/>
              </a:solidFill>
            </a:endParaRPr>
          </a:p>
          <a:p>
            <a:pPr marL="0" marR="0" lvl="0" indent="0" algn="l" rtl="0">
              <a:lnSpc>
                <a:spcPct val="100000"/>
              </a:lnSpc>
              <a:spcBef>
                <a:spcPts val="0"/>
              </a:spcBef>
              <a:spcAft>
                <a:spcPts val="0"/>
              </a:spcAft>
              <a:buNone/>
            </a:pPr>
            <a:endParaRPr sz="2800" b="1">
              <a:solidFill>
                <a:srgbClr val="FFC000"/>
              </a:solidFill>
            </a:endParaRPr>
          </a:p>
          <a:p>
            <a:pPr marL="0" marR="0" lvl="0" indent="0" algn="l" rtl="0">
              <a:lnSpc>
                <a:spcPct val="100000"/>
              </a:lnSpc>
              <a:spcBef>
                <a:spcPts val="0"/>
              </a:spcBef>
              <a:spcAft>
                <a:spcPts val="0"/>
              </a:spcAft>
              <a:buNone/>
            </a:pPr>
            <a:r>
              <a:rPr lang="en-GB" sz="2800" b="1">
                <a:solidFill>
                  <a:srgbClr val="FFC000"/>
                </a:solidFill>
              </a:rPr>
              <a:t>I</a:t>
            </a:r>
            <a:r>
              <a:rPr lang="en-GB" sz="2800" b="1" i="0" u="none" strike="noStrike" cap="none">
                <a:solidFill>
                  <a:srgbClr val="FFC000"/>
                </a:solidFill>
                <a:latin typeface="Arial"/>
                <a:ea typeface="Arial"/>
                <a:cs typeface="Arial"/>
                <a:sym typeface="Arial"/>
              </a:rPr>
              <a:t>mprove:</a:t>
            </a:r>
            <a:endParaRPr/>
          </a:p>
          <a:p>
            <a:pPr marL="457200" marR="0" lvl="0" indent="-381000" algn="l" rtl="0">
              <a:lnSpc>
                <a:spcPct val="100000"/>
              </a:lnSpc>
              <a:spcBef>
                <a:spcPts val="0"/>
              </a:spcBef>
              <a:spcAft>
                <a:spcPts val="0"/>
              </a:spcAft>
              <a:buClr>
                <a:schemeClr val="lt1"/>
              </a:buClr>
              <a:buSzPts val="2400"/>
              <a:buChar char="●"/>
            </a:pPr>
            <a:r>
              <a:rPr lang="en-GB" sz="2400">
                <a:solidFill>
                  <a:schemeClr val="lt1"/>
                </a:solidFill>
              </a:rPr>
              <a:t>Proactive recommendation</a:t>
            </a:r>
            <a:endParaRPr sz="2400">
              <a:solidFill>
                <a:schemeClr val="lt1"/>
              </a:solidFill>
            </a:endParaRPr>
          </a:p>
          <a:p>
            <a:pPr marL="457200" marR="0" lvl="0" indent="-381000" algn="l" rtl="0">
              <a:lnSpc>
                <a:spcPct val="100000"/>
              </a:lnSpc>
              <a:spcBef>
                <a:spcPts val="0"/>
              </a:spcBef>
              <a:spcAft>
                <a:spcPts val="0"/>
              </a:spcAft>
              <a:buClr>
                <a:schemeClr val="lt1"/>
              </a:buClr>
              <a:buSzPts val="2400"/>
              <a:buChar char="●"/>
            </a:pPr>
            <a:r>
              <a:rPr lang="en-GB" sz="2400">
                <a:solidFill>
                  <a:schemeClr val="lt1"/>
                </a:solidFill>
              </a:rPr>
              <a:t>No distance to the attractions </a:t>
            </a:r>
            <a:endParaRPr sz="2400">
              <a:solidFill>
                <a:schemeClr val="lt1"/>
              </a:solidFill>
            </a:endParaRPr>
          </a:p>
          <a:p>
            <a:pPr marL="457200" lvl="0" indent="-381000" algn="l" rtl="0">
              <a:spcBef>
                <a:spcPts val="0"/>
              </a:spcBef>
              <a:spcAft>
                <a:spcPts val="0"/>
              </a:spcAft>
              <a:buClr>
                <a:schemeClr val="lt1"/>
              </a:buClr>
              <a:buSzPts val="2400"/>
              <a:buChar char="●"/>
            </a:pPr>
            <a:r>
              <a:rPr lang="en-GB" sz="2400">
                <a:solidFill>
                  <a:schemeClr val="lt1"/>
                </a:solidFill>
              </a:rPr>
              <a:t>No location optimization of hotel</a:t>
            </a:r>
            <a:endParaRPr sz="2400">
              <a:solidFill>
                <a:schemeClr val="lt1"/>
              </a:solidFill>
            </a:endParaRPr>
          </a:p>
          <a:p>
            <a:pPr marL="457200" lvl="0" indent="-381000" algn="l" rtl="0">
              <a:spcBef>
                <a:spcPts val="0"/>
              </a:spcBef>
              <a:spcAft>
                <a:spcPts val="0"/>
              </a:spcAft>
              <a:buClr>
                <a:schemeClr val="lt1"/>
              </a:buClr>
              <a:buSzPts val="2400"/>
              <a:buChar char="●"/>
            </a:pPr>
            <a:r>
              <a:rPr lang="en-GB" sz="2400">
                <a:solidFill>
                  <a:schemeClr val="lt1"/>
                </a:solidFill>
              </a:rPr>
              <a:t>No flexibility in itinerary</a:t>
            </a:r>
            <a:endParaRPr sz="2400">
              <a:solidFill>
                <a:schemeClr val="lt1"/>
              </a:solidFill>
            </a:endParaRPr>
          </a:p>
          <a:p>
            <a:pPr marL="0" marR="0" lvl="0"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p:txBody>
      </p:sp>
      <p:pic>
        <p:nvPicPr>
          <p:cNvPr id="93" name="Google Shape;93;p15"/>
          <p:cNvPicPr preferRelativeResize="0"/>
          <p:nvPr/>
        </p:nvPicPr>
        <p:blipFill>
          <a:blip r:embed="rId4">
            <a:alphaModFix/>
          </a:blip>
          <a:stretch>
            <a:fillRect/>
          </a:stretch>
        </p:blipFill>
        <p:spPr>
          <a:xfrm>
            <a:off x="469725" y="2357600"/>
            <a:ext cx="1784950" cy="1002450"/>
          </a:xfrm>
          <a:prstGeom prst="rect">
            <a:avLst/>
          </a:prstGeom>
          <a:noFill/>
          <a:ln>
            <a:noFill/>
          </a:ln>
        </p:spPr>
      </p:pic>
      <p:pic>
        <p:nvPicPr>
          <p:cNvPr id="94" name="Google Shape;94;p15"/>
          <p:cNvPicPr preferRelativeResize="0"/>
          <p:nvPr/>
        </p:nvPicPr>
        <p:blipFill>
          <a:blip r:embed="rId5">
            <a:alphaModFix/>
          </a:blip>
          <a:stretch>
            <a:fillRect/>
          </a:stretch>
        </p:blipFill>
        <p:spPr>
          <a:xfrm>
            <a:off x="2446820" y="2357600"/>
            <a:ext cx="2532779" cy="1002450"/>
          </a:xfrm>
          <a:prstGeom prst="rect">
            <a:avLst/>
          </a:prstGeom>
          <a:noFill/>
          <a:ln>
            <a:noFill/>
          </a:ln>
        </p:spPr>
      </p:pic>
      <p:pic>
        <p:nvPicPr>
          <p:cNvPr id="95" name="Google Shape;95;p15"/>
          <p:cNvPicPr preferRelativeResize="0"/>
          <p:nvPr/>
        </p:nvPicPr>
        <p:blipFill>
          <a:blip r:embed="rId6">
            <a:alphaModFix/>
          </a:blip>
          <a:stretch>
            <a:fillRect/>
          </a:stretch>
        </p:blipFill>
        <p:spPr>
          <a:xfrm>
            <a:off x="5564124" y="1574538"/>
            <a:ext cx="3090875" cy="2568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16"/>
          <p:cNvSpPr/>
          <p:nvPr/>
        </p:nvSpPr>
        <p:spPr>
          <a:xfrm>
            <a:off x="0" y="-4050"/>
            <a:ext cx="9144000" cy="6866100"/>
          </a:xfrm>
          <a:prstGeom prst="rect">
            <a:avLst/>
          </a:prstGeom>
          <a:solidFill>
            <a:srgbClr val="000000">
              <a:alpha val="7294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txBox="1"/>
          <p:nvPr/>
        </p:nvSpPr>
        <p:spPr>
          <a:xfrm>
            <a:off x="403400" y="724875"/>
            <a:ext cx="7378200" cy="106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3600" b="1">
                <a:solidFill>
                  <a:srgbClr val="FFC000"/>
                </a:solidFill>
              </a:rPr>
              <a:t>Introducing Trip@Us</a:t>
            </a:r>
            <a:endParaRPr sz="3600" b="1">
              <a:solidFill>
                <a:srgbClr val="FFC000"/>
              </a:solidFill>
            </a:endParaRPr>
          </a:p>
          <a:p>
            <a:pPr marL="0" marR="0" lvl="0" indent="0" algn="l" rtl="0">
              <a:lnSpc>
                <a:spcPct val="100000"/>
              </a:lnSpc>
              <a:spcBef>
                <a:spcPts val="0"/>
              </a:spcBef>
              <a:spcAft>
                <a:spcPts val="0"/>
              </a:spcAft>
              <a:buNone/>
            </a:pPr>
            <a:r>
              <a:rPr lang="en-GB" sz="2400" i="1">
                <a:solidFill>
                  <a:srgbClr val="FFC000"/>
                </a:solidFill>
              </a:rPr>
              <a:t>    Intelligent Reasoning &amp; Recommender System</a:t>
            </a:r>
            <a:endParaRPr sz="2400" i="1">
              <a:solidFill>
                <a:srgbClr val="FFC000"/>
              </a:solidFill>
            </a:endParaRPr>
          </a:p>
        </p:txBody>
      </p:sp>
      <p:sp>
        <p:nvSpPr>
          <p:cNvPr id="102" name="Google Shape;102;p16"/>
          <p:cNvSpPr txBox="1"/>
          <p:nvPr/>
        </p:nvSpPr>
        <p:spPr>
          <a:xfrm>
            <a:off x="1087200" y="4269450"/>
            <a:ext cx="7671300" cy="172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3400" i="1">
              <a:solidFill>
                <a:srgbClr val="FFFFFF"/>
              </a:solidFill>
              <a:latin typeface="Raleway"/>
              <a:ea typeface="Raleway"/>
              <a:cs typeface="Raleway"/>
              <a:sym typeface="Raleway"/>
            </a:endParaRPr>
          </a:p>
          <a:p>
            <a:pPr marL="0" lvl="0" indent="0" algn="l" rtl="0">
              <a:spcBef>
                <a:spcPts val="0"/>
              </a:spcBef>
              <a:spcAft>
                <a:spcPts val="0"/>
              </a:spcAft>
              <a:buNone/>
            </a:pPr>
            <a:endParaRPr sz="3400" i="1">
              <a:solidFill>
                <a:srgbClr val="FFFFFF"/>
              </a:solidFill>
              <a:latin typeface="Raleway"/>
              <a:ea typeface="Raleway"/>
              <a:cs typeface="Raleway"/>
              <a:sym typeface="Raleway"/>
            </a:endParaRPr>
          </a:p>
        </p:txBody>
      </p:sp>
      <p:sp>
        <p:nvSpPr>
          <p:cNvPr id="103" name="Google Shape;103;p16"/>
          <p:cNvSpPr txBox="1"/>
          <p:nvPr/>
        </p:nvSpPr>
        <p:spPr>
          <a:xfrm>
            <a:off x="339300" y="2185825"/>
            <a:ext cx="8465400" cy="36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000" i="1">
                <a:solidFill>
                  <a:srgbClr val="FFFFFF"/>
                </a:solidFill>
              </a:rPr>
              <a:t>An one-stop optimum hotel and itinerary planner.</a:t>
            </a:r>
            <a:endParaRPr sz="3000" i="1">
              <a:solidFill>
                <a:srgbClr val="FFFFFF"/>
              </a:solidFill>
            </a:endParaRPr>
          </a:p>
          <a:p>
            <a:pPr marL="0" lvl="0" indent="0" algn="l" rtl="0">
              <a:spcBef>
                <a:spcPts val="0"/>
              </a:spcBef>
              <a:spcAft>
                <a:spcPts val="0"/>
              </a:spcAft>
              <a:buClr>
                <a:schemeClr val="dk1"/>
              </a:buClr>
              <a:buSzPts val="1100"/>
              <a:buFont typeface="Arial"/>
              <a:buNone/>
            </a:pPr>
            <a:r>
              <a:rPr lang="en-GB" sz="3000" i="1">
                <a:solidFill>
                  <a:schemeClr val="lt1"/>
                </a:solidFill>
              </a:rPr>
              <a:t>Your Dream Trip is just a few clicks away!</a:t>
            </a:r>
            <a:endParaRPr sz="3000" i="1">
              <a:solidFill>
                <a:schemeClr val="lt1"/>
              </a:solidFill>
            </a:endParaRPr>
          </a:p>
          <a:p>
            <a:pPr marL="0" lvl="0" indent="0" algn="l" rtl="0">
              <a:spcBef>
                <a:spcPts val="0"/>
              </a:spcBef>
              <a:spcAft>
                <a:spcPts val="0"/>
              </a:spcAft>
              <a:buNone/>
            </a:pPr>
            <a:endParaRPr sz="3000" i="1">
              <a:solidFill>
                <a:srgbClr val="FFFFFF"/>
              </a:solidFill>
              <a:latin typeface="Raleway"/>
              <a:ea typeface="Raleway"/>
              <a:cs typeface="Raleway"/>
              <a:sym typeface="Raleway"/>
            </a:endParaRPr>
          </a:p>
        </p:txBody>
      </p:sp>
      <p:pic>
        <p:nvPicPr>
          <p:cNvPr id="104" name="Google Shape;104;p16"/>
          <p:cNvPicPr preferRelativeResize="0"/>
          <p:nvPr/>
        </p:nvPicPr>
        <p:blipFill>
          <a:blip r:embed="rId4">
            <a:alphaModFix/>
          </a:blip>
          <a:stretch>
            <a:fillRect/>
          </a:stretch>
        </p:blipFill>
        <p:spPr>
          <a:xfrm>
            <a:off x="0" y="3535675"/>
            <a:ext cx="9144000" cy="2524199"/>
          </a:xfrm>
          <a:prstGeom prst="rect">
            <a:avLst/>
          </a:prstGeom>
          <a:noFill/>
          <a:ln>
            <a:noFill/>
          </a:ln>
        </p:spPr>
      </p:pic>
    </p:spTree>
  </p:cSld>
  <p:clrMapOvr>
    <a:masterClrMapping/>
  </p:clrMapOvr>
</p:sld>
</file>

<file path=ppt/theme/theme1.xml><?xml version="1.0" encoding="utf-8"?>
<a:theme xmlns:a="http://schemas.openxmlformats.org/drawingml/2006/main" name="Hamle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3120</Words>
  <Application>Microsoft Office PowerPoint</Application>
  <PresentationFormat>On-screen Show (4:3)</PresentationFormat>
  <Paragraphs>450</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Nixie One</vt:lpstr>
      <vt:lpstr>Arial</vt:lpstr>
      <vt:lpstr>Raleway</vt:lpstr>
      <vt:lpstr>Times New Roman</vt:lpstr>
      <vt:lpstr>Calibri</vt:lpstr>
      <vt:lpstr>Hamlet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Anandan N</dc:creator>
  <cp:lastModifiedBy>Anandan Natarajan</cp:lastModifiedBy>
  <cp:revision>2</cp:revision>
  <dcterms:modified xsi:type="dcterms:W3CDTF">2020-05-10T06:52:50Z</dcterms:modified>
</cp:coreProperties>
</file>